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7" r:id="rId39"/>
    <p:sldId id="298" r:id="rId40"/>
    <p:sldId id="299" r:id="rId41"/>
    <p:sldId id="300" r:id="rId42"/>
    <p:sldId id="301" r:id="rId43"/>
    <p:sldId id="302" r:id="rId44"/>
    <p:sldId id="303" r:id="rId45"/>
    <p:sldId id="304"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1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05A79-3751-9FFF-6F25-F739CA793EA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52460C8-66FF-7E6A-0075-296E38B70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BBD548-0B02-6504-73B8-600BA0E65667}"/>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8B8B7BC6-1757-5730-055F-081DB52006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461CB-331C-8C47-034A-73868E30C75A}"/>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169424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5C342-20C8-D73A-5E61-0EED4CBA9C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9A694B-A16B-388A-B154-E0F2B2FBAF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09E5-67D5-1422-A7C3-FDF083AF02DD}"/>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A274957D-BEE0-F099-D1DA-F0539D17DE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7A6E5A-CD98-D205-7FE3-34E3F8BD80D6}"/>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420639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DA288A-2B30-E63B-7427-65B2E1ECAA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D0DF499-5B92-5C94-F3F4-C01DB4038A0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9D6185-E11D-08EE-498E-BF292BCEF7D8}"/>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7B10B8A1-C949-0C34-F52D-D78BDE307D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27B6B0-4CB2-3FD4-A0B1-518B2CAC6232}"/>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324668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DA290-780F-48E7-7CF8-1F651F228E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35D501-6273-2C30-DC89-D8D32B0B3BC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ECF0DD-2584-2663-876C-06ACC1EAC5B5}"/>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471E62AD-6D91-CCE5-EE3C-024F9634F7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26A27C-5D86-D89F-D2BF-D0B5B5E639BF}"/>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12581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CD60A-0A68-E82F-7C96-3BC1AC2703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C1F5B66-0CC6-705C-02A4-8BD66A62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A9FB10-134F-E481-56EA-C369F5BF36A2}"/>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89D3B688-FF24-5C45-A774-2562350314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F1EAB2-ABA7-5DF5-20D4-E2C49D972A9B}"/>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31788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96D8D-A969-BA6A-99A9-3963AD4068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3C440E-3B12-C5A3-1F80-49954B244A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FB729FB-B3B9-D66C-5FD2-EB095456D9C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207143F-1BF8-7902-1EE4-E241DAB19671}"/>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6" name="Espace réservé du pied de page 5">
            <a:extLst>
              <a:ext uri="{FF2B5EF4-FFF2-40B4-BE49-F238E27FC236}">
                <a16:creationId xmlns:a16="http://schemas.microsoft.com/office/drawing/2014/main" id="{25798352-FA7E-0B5E-893D-EFD1A36A27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AD068D-EE01-5CDA-B138-30CB1F71DFDB}"/>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162065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FC7E6-94C3-281D-68A7-F4CBEC50C65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066795-2E3A-32BC-D10F-9EA99FAED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466465-ACB5-0B72-C9D2-C78C2BA8390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B1E037-399F-6BF1-A795-1DCBE845E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2C35AD-4DC8-AD5A-DE63-BAD7218FC24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3A9E3A-F222-C102-4F01-DB980613B37A}"/>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8" name="Espace réservé du pied de page 7">
            <a:extLst>
              <a:ext uri="{FF2B5EF4-FFF2-40B4-BE49-F238E27FC236}">
                <a16:creationId xmlns:a16="http://schemas.microsoft.com/office/drawing/2014/main" id="{BF20326A-A592-767B-EB87-3E6E0E3F8AB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D3D0111-2841-E103-34C0-0DBD367232CE}"/>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682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715AB-EB3F-3A1E-20C9-0B746BA9E9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7B06FCC-3177-ABAF-37E3-1357A71A87A8}"/>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4" name="Espace réservé du pied de page 3">
            <a:extLst>
              <a:ext uri="{FF2B5EF4-FFF2-40B4-BE49-F238E27FC236}">
                <a16:creationId xmlns:a16="http://schemas.microsoft.com/office/drawing/2014/main" id="{7538D2A0-1FC1-2D1C-69B2-D0A393F3CBB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EC48B3-2FD8-F280-7ED6-58A374F9D22D}"/>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29741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C5A7F9-B19F-7703-CF2E-E9A03432D298}"/>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3" name="Espace réservé du pied de page 2">
            <a:extLst>
              <a:ext uri="{FF2B5EF4-FFF2-40B4-BE49-F238E27FC236}">
                <a16:creationId xmlns:a16="http://schemas.microsoft.com/office/drawing/2014/main" id="{9AE90EAC-A0D1-FFC9-2416-38538ECCA4A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7BC9CE2-CE30-7FF4-CF54-D5E19641A4A2}"/>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27684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1374A-9E6B-1BAA-0914-EEB5C5D9EB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092310-4D84-9802-5594-DDE24DDB8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51A7518-4A88-C2F7-156A-F07BCA4C5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F77986-DCD6-F773-9480-6C4635DCA539}"/>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6" name="Espace réservé du pied de page 5">
            <a:extLst>
              <a:ext uri="{FF2B5EF4-FFF2-40B4-BE49-F238E27FC236}">
                <a16:creationId xmlns:a16="http://schemas.microsoft.com/office/drawing/2014/main" id="{EC0330B5-EEC6-8E2A-F944-0270514DAB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B30B91-36A8-002E-F62D-35124E55FD29}"/>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786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79184B-BE3B-9944-2D67-F8E220CC69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3BE1B9-830E-FC96-BD6B-429E14D80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47738EA-FC67-F32B-2274-89BD70076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1E4CCB-4696-2CC5-69D6-6B6A856788A0}"/>
              </a:ext>
            </a:extLst>
          </p:cNvPr>
          <p:cNvSpPr>
            <a:spLocks noGrp="1"/>
          </p:cNvSpPr>
          <p:nvPr>
            <p:ph type="dt" sz="half" idx="10"/>
          </p:nvPr>
        </p:nvSpPr>
        <p:spPr/>
        <p:txBody>
          <a:bodyPr/>
          <a:lstStyle/>
          <a:p>
            <a:fld id="{A7ACD71A-043B-4385-BA2A-897761D74362}" type="datetimeFigureOut">
              <a:rPr lang="fr-FR" smtClean="0"/>
              <a:t>24/11/2023</a:t>
            </a:fld>
            <a:endParaRPr lang="fr-FR"/>
          </a:p>
        </p:txBody>
      </p:sp>
      <p:sp>
        <p:nvSpPr>
          <p:cNvPr id="6" name="Espace réservé du pied de page 5">
            <a:extLst>
              <a:ext uri="{FF2B5EF4-FFF2-40B4-BE49-F238E27FC236}">
                <a16:creationId xmlns:a16="http://schemas.microsoft.com/office/drawing/2014/main" id="{E0AA600F-E04E-870D-0630-F301A7763A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451588-AE61-27B3-A7F4-E29B124B00A2}"/>
              </a:ext>
            </a:extLst>
          </p:cNvPr>
          <p:cNvSpPr>
            <a:spLocks noGrp="1"/>
          </p:cNvSpPr>
          <p:nvPr>
            <p:ph type="sldNum" sz="quarter" idx="12"/>
          </p:nvPr>
        </p:nvSpPr>
        <p:spPr/>
        <p:txBody>
          <a:bodyPr/>
          <a:lstStyle/>
          <a:p>
            <a:fld id="{D6834C65-4705-4D44-9A75-FE382375A7C9}" type="slidenum">
              <a:rPr lang="fr-FR" smtClean="0"/>
              <a:t>‹N°›</a:t>
            </a:fld>
            <a:endParaRPr lang="fr-FR"/>
          </a:p>
        </p:txBody>
      </p:sp>
    </p:spTree>
    <p:extLst>
      <p:ext uri="{BB962C8B-B14F-4D97-AF65-F5344CB8AC3E}">
        <p14:creationId xmlns:p14="http://schemas.microsoft.com/office/powerpoint/2010/main" val="165182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91EA07-A784-8EAA-9807-32D24A7FE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5CE25C7-8FC3-E2CE-8D03-DA404216F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F880BC-3744-A073-D664-99AA3930B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CD71A-043B-4385-BA2A-897761D74362}" type="datetimeFigureOut">
              <a:rPr lang="fr-FR" smtClean="0"/>
              <a:t>24/11/2023</a:t>
            </a:fld>
            <a:endParaRPr lang="fr-FR"/>
          </a:p>
        </p:txBody>
      </p:sp>
      <p:sp>
        <p:nvSpPr>
          <p:cNvPr id="5" name="Espace réservé du pied de page 4">
            <a:extLst>
              <a:ext uri="{FF2B5EF4-FFF2-40B4-BE49-F238E27FC236}">
                <a16:creationId xmlns:a16="http://schemas.microsoft.com/office/drawing/2014/main" id="{5B75BEC4-F09B-02A2-0229-D3E26BD7B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A89103-29FB-56BE-BF69-5923A9E36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34C65-4705-4D44-9A75-FE382375A7C9}" type="slidenum">
              <a:rPr lang="fr-FR" smtClean="0"/>
              <a:t>‹N°›</a:t>
            </a:fld>
            <a:endParaRPr lang="fr-FR"/>
          </a:p>
        </p:txBody>
      </p:sp>
    </p:spTree>
    <p:extLst>
      <p:ext uri="{BB962C8B-B14F-4D97-AF65-F5344CB8AC3E}">
        <p14:creationId xmlns:p14="http://schemas.microsoft.com/office/powerpoint/2010/main" val="1885502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ndex.php?title=Portballintrae&amp;action=edit&amp;redlink=1" TargetMode="External"/><Relationship Id="rId2" Type="http://schemas.openxmlformats.org/officeDocument/2006/relationships/hyperlink" Target="https://fr.wikipedia.org/wiki/Comt%C3%A9_d%27Antrim_(Irland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fr.wikipedia.org/wiki/Portrush"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r.wikipedia.org/wiki/Protestantism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uide-irlande.com/culture/grande-famin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archive.wikiwix.com/cache/?url=https%3A%2F%2Fgallica.bnf.fr%2Fark%3A%2F12148%2Fbpt6k6536663p" TargetMode="External"/><Relationship Id="rId2" Type="http://schemas.openxmlformats.org/officeDocument/2006/relationships/hyperlink" Target="https://gallica.bnf.fr/ark:/12148/bpt6k6536663p" TargetMode="External"/><Relationship Id="rId1" Type="http://schemas.openxmlformats.org/officeDocument/2006/relationships/slideLayout" Target="../slideLayouts/slideLayout2.xml"/><Relationship Id="rId6" Type="http://schemas.openxmlformats.org/officeDocument/2006/relationships/hyperlink" Target="http://classiques.uqac.ca/contemporains/benoit_jean_louis/Tocqueville_et_les_siens/Tocqueville_et_les_siens_dates.html" TargetMode="External"/><Relationship Id="rId5" Type="http://schemas.openxmlformats.org/officeDocument/2006/relationships/hyperlink" Target="https://archive.wikiwix.com/cache/?url=https%3A%2F%2Fgallica.bnf.fr%2Fark%3A%2F12148%2Fbpt6k6536679j" TargetMode="External"/><Relationship Id="rId4" Type="http://schemas.openxmlformats.org/officeDocument/2006/relationships/hyperlink" Target="https://gallica.bnf.fr/ark:/12148/bpt6k6536679j"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ikimanche.fr/H%C3%B4pital_irlandais_de_Saint-L%C3%B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Kenilworth_(roman)" TargetMode="External"/><Relationship Id="rId7" Type="http://schemas.openxmlformats.org/officeDocument/2006/relationships/hyperlink" Target="https://fr.wikipedia.org/wiki/Quentin_Durward" TargetMode="External"/><Relationship Id="rId2" Type="http://schemas.openxmlformats.org/officeDocument/2006/relationships/hyperlink" Target="https://fr.wikipedia.org/wiki/Ivanho%C3%A9" TargetMode="External"/><Relationship Id="rId1" Type="http://schemas.openxmlformats.org/officeDocument/2006/relationships/slideLayout" Target="../slideLayouts/slideLayout2.xml"/><Relationship Id="rId6" Type="http://schemas.openxmlformats.org/officeDocument/2006/relationships/hyperlink" Target="https://fr.wikipedia.org/wiki/Peveril_du_Pic" TargetMode="External"/><Relationship Id="rId5" Type="http://schemas.openxmlformats.org/officeDocument/2006/relationships/hyperlink" Target="https://fr.wikipedia.org/wiki/Les_Aventures_de_Nigel" TargetMode="External"/><Relationship Id="rId4" Type="http://schemas.openxmlformats.org/officeDocument/2006/relationships/hyperlink" Target="https://fr.wikipedia.org/wiki/Le_Pirate_(rom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86224-236E-49AA-420C-30EF40AA1CCD}"/>
              </a:ext>
            </a:extLst>
          </p:cNvPr>
          <p:cNvSpPr>
            <a:spLocks noGrp="1"/>
          </p:cNvSpPr>
          <p:nvPr>
            <p:ph type="ctrTitle"/>
          </p:nvPr>
        </p:nvSpPr>
        <p:spPr>
          <a:xfrm>
            <a:off x="1524000" y="300446"/>
            <a:ext cx="9144000" cy="3209517"/>
          </a:xfrm>
        </p:spPr>
        <p:txBody>
          <a:bodyPr>
            <a:normAutofit/>
          </a:bodyPr>
          <a:lstStyle/>
          <a:p>
            <a:r>
              <a:rPr lang="fr-FR" sz="3600" b="1" dirty="0">
                <a:solidFill>
                  <a:srgbClr val="FF0000"/>
                </a:solidFill>
                <a:latin typeface="+mn-lt"/>
              </a:rPr>
              <a:t>R</a:t>
            </a:r>
            <a:r>
              <a:rPr lang="fr-FR" sz="3600" b="1" dirty="0">
                <a:solidFill>
                  <a:srgbClr val="002060"/>
                </a:solidFill>
                <a:latin typeface="+mn-lt"/>
              </a:rPr>
              <a:t>encontres </a:t>
            </a:r>
            <a:r>
              <a:rPr lang="fr-FR" sz="3600" b="1" dirty="0">
                <a:solidFill>
                  <a:srgbClr val="FF0000"/>
                </a:solidFill>
                <a:latin typeface="+mn-lt"/>
              </a:rPr>
              <a:t>D</a:t>
            </a:r>
            <a:r>
              <a:rPr lang="fr-FR" sz="3600" b="1" dirty="0">
                <a:solidFill>
                  <a:srgbClr val="002060"/>
                </a:solidFill>
                <a:latin typeface="+mn-lt"/>
              </a:rPr>
              <a:t>épartementales de l’</a:t>
            </a:r>
            <a:r>
              <a:rPr lang="fr-FR" sz="3600" b="1" dirty="0">
                <a:solidFill>
                  <a:srgbClr val="FF0000"/>
                </a:solidFill>
                <a:latin typeface="+mn-lt"/>
              </a:rPr>
              <a:t>H</a:t>
            </a:r>
            <a:r>
              <a:rPr lang="fr-FR" sz="3600" b="1" dirty="0">
                <a:solidFill>
                  <a:srgbClr val="002060"/>
                </a:solidFill>
                <a:latin typeface="+mn-lt"/>
              </a:rPr>
              <a:t>istoire</a:t>
            </a:r>
            <a:br>
              <a:rPr lang="fr-FR" sz="3600" b="1" dirty="0">
                <a:solidFill>
                  <a:srgbClr val="002060"/>
                </a:solidFill>
                <a:latin typeface="+mn-lt"/>
              </a:rPr>
            </a:br>
            <a:br>
              <a:rPr lang="fr-FR" sz="3600" b="1" dirty="0">
                <a:solidFill>
                  <a:srgbClr val="002060"/>
                </a:solidFill>
                <a:latin typeface="+mn-lt"/>
              </a:rPr>
            </a:br>
            <a:br>
              <a:rPr lang="fr-FR" sz="3600" b="1" dirty="0">
                <a:solidFill>
                  <a:srgbClr val="002060"/>
                </a:solidFill>
                <a:latin typeface="+mn-lt"/>
              </a:rPr>
            </a:br>
            <a:br>
              <a:rPr lang="fr-FR" sz="3600" b="1" dirty="0">
                <a:solidFill>
                  <a:srgbClr val="002060"/>
                </a:solidFill>
                <a:latin typeface="+mn-lt"/>
              </a:rPr>
            </a:br>
            <a:br>
              <a:rPr lang="fr-FR" sz="3600" b="1" dirty="0">
                <a:solidFill>
                  <a:srgbClr val="002060"/>
                </a:solidFill>
                <a:latin typeface="+mn-lt"/>
              </a:rPr>
            </a:br>
            <a:endParaRPr lang="fr-FR" sz="3600" b="1" dirty="0">
              <a:solidFill>
                <a:srgbClr val="002060"/>
              </a:solidFill>
              <a:latin typeface="+mn-lt"/>
            </a:endParaRPr>
          </a:p>
        </p:txBody>
      </p:sp>
      <p:sp>
        <p:nvSpPr>
          <p:cNvPr id="3" name="Sous-titre 2">
            <a:extLst>
              <a:ext uri="{FF2B5EF4-FFF2-40B4-BE49-F238E27FC236}">
                <a16:creationId xmlns:a16="http://schemas.microsoft.com/office/drawing/2014/main" id="{97E309B3-6B90-9F2D-10D5-187303726EA3}"/>
              </a:ext>
            </a:extLst>
          </p:cNvPr>
          <p:cNvSpPr>
            <a:spLocks noGrp="1"/>
          </p:cNvSpPr>
          <p:nvPr>
            <p:ph type="subTitle" idx="1"/>
          </p:nvPr>
        </p:nvSpPr>
        <p:spPr>
          <a:xfrm>
            <a:off x="1123406" y="3602038"/>
            <a:ext cx="10189028" cy="2550568"/>
          </a:xfrm>
        </p:spPr>
        <p:txBody>
          <a:bodyPr>
            <a:normAutofit fontScale="92500" lnSpcReduction="10000"/>
          </a:bodyPr>
          <a:lstStyle/>
          <a:p>
            <a:endParaRPr lang="fr-FR" b="1" dirty="0">
              <a:solidFill>
                <a:srgbClr val="002060"/>
              </a:solidFill>
            </a:endParaRPr>
          </a:p>
          <a:p>
            <a:endParaRPr lang="fr-FR" b="1" dirty="0">
              <a:solidFill>
                <a:srgbClr val="002060"/>
              </a:solidFill>
            </a:endParaRPr>
          </a:p>
          <a:p>
            <a:endParaRPr lang="fr-FR" sz="3600" b="1" dirty="0">
              <a:solidFill>
                <a:srgbClr val="C00000"/>
              </a:solidFill>
            </a:endParaRPr>
          </a:p>
          <a:p>
            <a:r>
              <a:rPr lang="fr-FR" sz="4400" b="1" dirty="0">
                <a:solidFill>
                  <a:srgbClr val="C00000"/>
                </a:solidFill>
              </a:rPr>
              <a:t>Édouard et Alexis de Tocqueville en Irlande</a:t>
            </a:r>
          </a:p>
          <a:p>
            <a:r>
              <a:rPr lang="fr-FR" sz="3200" b="1" dirty="0">
                <a:solidFill>
                  <a:srgbClr val="0070C0"/>
                </a:solidFill>
              </a:rPr>
              <a:t>Par Jean-Louis BENOÎT</a:t>
            </a:r>
          </a:p>
        </p:txBody>
      </p:sp>
      <p:pic>
        <p:nvPicPr>
          <p:cNvPr id="4" name="Image 3">
            <a:extLst>
              <a:ext uri="{FF2B5EF4-FFF2-40B4-BE49-F238E27FC236}">
                <a16:creationId xmlns:a16="http://schemas.microsoft.com/office/drawing/2014/main" id="{658B78E2-F9B5-2230-60BE-4FCC2E012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4985" y="1071154"/>
            <a:ext cx="4981020" cy="3735977"/>
          </a:xfrm>
          <a:prstGeom prst="rect">
            <a:avLst/>
          </a:prstGeom>
        </p:spPr>
      </p:pic>
    </p:spTree>
    <p:extLst>
      <p:ext uri="{BB962C8B-B14F-4D97-AF65-F5344CB8AC3E}">
        <p14:creationId xmlns:p14="http://schemas.microsoft.com/office/powerpoint/2010/main" val="209136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5F0AB-017B-2730-1E49-991FE69A3F7F}"/>
              </a:ext>
            </a:extLst>
          </p:cNvPr>
          <p:cNvSpPr>
            <a:spLocks noGrp="1"/>
          </p:cNvSpPr>
          <p:nvPr>
            <p:ph type="title"/>
          </p:nvPr>
        </p:nvSpPr>
        <p:spPr>
          <a:xfrm>
            <a:off x="838200" y="365126"/>
            <a:ext cx="10515600" cy="719092"/>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5837DB43-B3E5-84A0-7609-CE5630CBFC3C}"/>
              </a:ext>
            </a:extLst>
          </p:cNvPr>
          <p:cNvSpPr>
            <a:spLocks noGrp="1"/>
          </p:cNvSpPr>
          <p:nvPr>
            <p:ph idx="1"/>
          </p:nvPr>
        </p:nvSpPr>
        <p:spPr>
          <a:xfrm>
            <a:off x="444137" y="1267097"/>
            <a:ext cx="11247120" cy="4909866"/>
          </a:xfrm>
        </p:spPr>
        <p:txBody>
          <a:bodyPr>
            <a:normAutofit/>
          </a:bodyPr>
          <a:lstStyle/>
          <a:p>
            <a:pPr indent="0" algn="ctr">
              <a:lnSpc>
                <a:spcPct val="150000"/>
              </a:lnSpc>
              <a:buNone/>
            </a:pPr>
            <a:r>
              <a:rPr lang="fr-FR" sz="2400" b="1" dirty="0">
                <a:solidFill>
                  <a:srgbClr val="B5218B"/>
                </a:solidFill>
                <a:effectLst/>
                <a:ea typeface="Times New Roman" panose="02020603050405020304" pitchFamily="18" charset="0"/>
              </a:rPr>
              <a:t>L’itinéraire</a:t>
            </a:r>
            <a:endParaRPr lang="fr-FR" sz="2400" dirty="0">
              <a:solidFill>
                <a:srgbClr val="B5218B"/>
              </a:solidFill>
              <a:effectLst/>
              <a:ea typeface="Times New Roman" panose="02020603050405020304" pitchFamily="18" charset="0"/>
            </a:endParaRPr>
          </a:p>
          <a:p>
            <a:pPr indent="180340" algn="just">
              <a:lnSpc>
                <a:spcPct val="150000"/>
              </a:lnSpc>
            </a:pPr>
            <a:r>
              <a:rPr lang="fr-FR" sz="1800" b="1" dirty="0">
                <a:solidFill>
                  <a:srgbClr val="0070C0"/>
                </a:solidFill>
                <a:effectLst/>
                <a:ea typeface="Times New Roman" panose="02020603050405020304" pitchFamily="18" charset="0"/>
              </a:rPr>
              <a:t>Les voyageurs arrivent de Port-Patrick, en Écosse et débarquent au port de </a:t>
            </a:r>
            <a:r>
              <a:rPr lang="fr-FR" sz="1800" b="1" dirty="0" err="1">
                <a:solidFill>
                  <a:srgbClr val="0070C0"/>
                </a:solidFill>
                <a:effectLst/>
                <a:ea typeface="Times New Roman" panose="02020603050405020304" pitchFamily="18" charset="0"/>
              </a:rPr>
              <a:t>Donaghadee</a:t>
            </a:r>
            <a:r>
              <a:rPr lang="fr-FR" sz="1800" b="1" dirty="0">
                <a:solidFill>
                  <a:srgbClr val="0070C0"/>
                </a:solidFill>
                <a:effectLst/>
                <a:ea typeface="Times New Roman" panose="02020603050405020304" pitchFamily="18" charset="0"/>
              </a:rPr>
              <a:t>, dans le comté de Down, au Nord-Est de l’Irlande, le 29 juillet. L’itinéraire suivi ensuite est assez limité, l’essentiel du trajet se fait dans une partie de l’Irlande du Nord. De là, ils gagnent Belfast, Antrim, Coleraine, </a:t>
            </a:r>
            <a:r>
              <a:rPr lang="fr-FR" sz="1800" b="1" dirty="0" err="1">
                <a:solidFill>
                  <a:srgbClr val="0070C0"/>
                </a:solidFill>
                <a:effectLst/>
                <a:ea typeface="Times New Roman" panose="02020603050405020304" pitchFamily="18" charset="0"/>
              </a:rPr>
              <a:t>Fair</a:t>
            </a:r>
            <a:r>
              <a:rPr lang="fr-FR" sz="1800" b="1" dirty="0">
                <a:solidFill>
                  <a:srgbClr val="0070C0"/>
                </a:solidFill>
                <a:effectLst/>
                <a:ea typeface="Times New Roman" panose="02020603050405020304" pitchFamily="18" charset="0"/>
              </a:rPr>
              <a:t>-Head, Port-</a:t>
            </a:r>
            <a:r>
              <a:rPr lang="fr-FR" sz="1800" b="1" dirty="0" err="1">
                <a:solidFill>
                  <a:srgbClr val="0070C0"/>
                </a:solidFill>
                <a:effectLst/>
                <a:ea typeface="Times New Roman" panose="02020603050405020304" pitchFamily="18" charset="0"/>
              </a:rPr>
              <a:t>Coon</a:t>
            </a:r>
            <a:r>
              <a:rPr lang="fr-FR" sz="1800" b="1" dirty="0">
                <a:solidFill>
                  <a:srgbClr val="0070C0"/>
                </a:solidFill>
                <a:effectLst/>
                <a:ea typeface="Times New Roman" panose="02020603050405020304" pitchFamily="18" charset="0"/>
              </a:rPr>
              <a:t> et la chaussée des Géants, le 31 juillet, l’ile de </a:t>
            </a:r>
            <a:r>
              <a:rPr lang="fr-FR" sz="1800" b="1" dirty="0" err="1">
                <a:solidFill>
                  <a:srgbClr val="0070C0"/>
                </a:solidFill>
                <a:effectLst/>
                <a:ea typeface="Times New Roman" panose="02020603050405020304" pitchFamily="18" charset="0"/>
              </a:rPr>
              <a:t>Sheep</a:t>
            </a:r>
            <a:r>
              <a:rPr lang="fr-FR" sz="1800" b="1" dirty="0">
                <a:solidFill>
                  <a:srgbClr val="0070C0"/>
                </a:solidFill>
                <a:effectLst/>
                <a:ea typeface="Times New Roman" panose="02020603050405020304" pitchFamily="18" charset="0"/>
              </a:rPr>
              <a:t> et de Carrick-a-</a:t>
            </a:r>
            <a:r>
              <a:rPr lang="fr-FR" sz="1800" b="1" dirty="0" err="1">
                <a:solidFill>
                  <a:srgbClr val="0070C0"/>
                </a:solidFill>
                <a:effectLst/>
                <a:ea typeface="Times New Roman" panose="02020603050405020304" pitchFamily="18" charset="0"/>
              </a:rPr>
              <a:t>Rede</a:t>
            </a:r>
            <a:r>
              <a:rPr lang="fr-FR" sz="1800" b="1" dirty="0">
                <a:solidFill>
                  <a:srgbClr val="0070C0"/>
                </a:solidFill>
                <a:effectLst/>
                <a:ea typeface="Times New Roman" panose="02020603050405020304" pitchFamily="18" charset="0"/>
              </a:rPr>
              <a:t> ; le dimanche 1</a:t>
            </a:r>
            <a:r>
              <a:rPr lang="fr-FR" sz="1800" b="1" baseline="30000" dirty="0">
                <a:solidFill>
                  <a:srgbClr val="0070C0"/>
                </a:solidFill>
                <a:effectLst/>
                <a:ea typeface="Times New Roman" panose="02020603050405020304" pitchFamily="18" charset="0"/>
              </a:rPr>
              <a:t>er</a:t>
            </a:r>
            <a:r>
              <a:rPr lang="fr-FR" sz="1800" b="1" dirty="0">
                <a:solidFill>
                  <a:srgbClr val="0070C0"/>
                </a:solidFill>
                <a:effectLst/>
                <a:ea typeface="Times New Roman" panose="02020603050405020304" pitchFamily="18" charset="0"/>
              </a:rPr>
              <a:t> août, ils sont à Antrim, longent le lac Neagh et assistent à un office catholique. Le lendemain ils sont de retour à Belfast d’où ils partent pour Dublin où ils demeurent quatre jours et visitent la ville, avant de réembarquer le 6 pour gagner le pays de Galles</a:t>
            </a:r>
          </a:p>
          <a:p>
            <a:pPr>
              <a:lnSpc>
                <a:spcPct val="150000"/>
              </a:lnSpc>
            </a:pPr>
            <a:r>
              <a:rPr lang="fr-FR" sz="1800" b="1" dirty="0">
                <a:solidFill>
                  <a:srgbClr val="0070C0"/>
                </a:solidFill>
                <a:effectLst/>
                <a:ea typeface="Times New Roman" panose="02020603050405020304" pitchFamily="18" charset="0"/>
              </a:rPr>
              <a:t>Ils visitent les éléments touristiques qui sont sur leur chemin </a:t>
            </a:r>
          </a:p>
          <a:p>
            <a:pPr algn="just"/>
            <a:r>
              <a:rPr lang="fr-FR" sz="1800" b="1" i="1" dirty="0">
                <a:solidFill>
                  <a:srgbClr val="0070C0"/>
                </a:solidFill>
                <a:effectLst/>
                <a:ea typeface="Calibri" panose="020F0502020204030204" pitchFamily="34" charset="0"/>
                <a:cs typeface="Times New Roman" panose="02020603050405020304" pitchFamily="18" charset="0"/>
              </a:rPr>
              <a:t>La Chaussée du Géant</a:t>
            </a:r>
            <a:r>
              <a:rPr lang="fr-FR" sz="1800" b="1" dirty="0">
                <a:solidFill>
                  <a:srgbClr val="0070C0"/>
                </a:solidFill>
                <a:effectLst/>
                <a:ea typeface="Calibri" panose="020F0502020204030204" pitchFamily="34" charset="0"/>
                <a:cs typeface="Times New Roman" panose="02020603050405020304" pitchFamily="18" charset="0"/>
              </a:rPr>
              <a:t>, dans le texte de Tocqueville </a:t>
            </a:r>
          </a:p>
          <a:p>
            <a:pPr marL="0" indent="0" algn="ctr">
              <a:buNone/>
            </a:pPr>
            <a:endParaRPr lang="fr-FR" dirty="0"/>
          </a:p>
        </p:txBody>
      </p:sp>
    </p:spTree>
    <p:extLst>
      <p:ext uri="{BB962C8B-B14F-4D97-AF65-F5344CB8AC3E}">
        <p14:creationId xmlns:p14="http://schemas.microsoft.com/office/powerpoint/2010/main" val="18897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481E9-C5C9-0B0D-7A27-CB6EB9879ED0}"/>
              </a:ext>
            </a:extLst>
          </p:cNvPr>
          <p:cNvSpPr>
            <a:spLocks noGrp="1"/>
          </p:cNvSpPr>
          <p:nvPr>
            <p:ph type="title"/>
          </p:nvPr>
        </p:nvSpPr>
        <p:spPr/>
        <p:txBody>
          <a:bodyPr>
            <a:normAutofit fontScale="90000"/>
          </a:bodyPr>
          <a:lstStyle/>
          <a:p>
            <a:pPr algn="ctr"/>
            <a:r>
              <a:rPr lang="fr-FR" sz="4400" b="1" dirty="0">
                <a:solidFill>
                  <a:srgbClr val="C00000"/>
                </a:solidFill>
                <a:effectLst/>
                <a:latin typeface="+mn-lt"/>
                <a:ea typeface="Times New Roman" panose="02020603050405020304" pitchFamily="18" charset="0"/>
              </a:rPr>
              <a:t>Le voyage d’Édouard en Irlande</a:t>
            </a:r>
            <a:br>
              <a:rPr lang="fr-FR" sz="4400" b="1" dirty="0">
                <a:solidFill>
                  <a:srgbClr val="C00000"/>
                </a:solidFill>
                <a:effectLst/>
                <a:latin typeface="+mn-lt"/>
                <a:ea typeface="Times New Roman" panose="02020603050405020304" pitchFamily="18" charset="0"/>
              </a:rPr>
            </a:br>
            <a:r>
              <a:rPr lang="fr-FR" sz="24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Carte de l’itinéraire suivi par Édouard et ses trois compagnons, 29 juillet-6 août 1824</a:t>
            </a:r>
            <a:endParaRPr lang="fr-FR" sz="2400" dirty="0">
              <a:solidFill>
                <a:srgbClr val="B5218B"/>
              </a:solidFill>
              <a:latin typeface="Calibri" panose="020F0502020204030204" pitchFamily="34" charset="0"/>
              <a:cs typeface="Calibri" panose="020F0502020204030204" pitchFamily="34" charset="0"/>
            </a:endParaRPr>
          </a:p>
        </p:txBody>
      </p:sp>
      <p:pic>
        <p:nvPicPr>
          <p:cNvPr id="4" name="Espace réservé du contenu 3">
            <a:extLst>
              <a:ext uri="{FF2B5EF4-FFF2-40B4-BE49-F238E27FC236}">
                <a16:creationId xmlns:a16="http://schemas.microsoft.com/office/drawing/2014/main" id="{3E7B9204-256F-C74E-BC49-3FB67A6B08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698" y="1611598"/>
            <a:ext cx="6896603" cy="4881277"/>
          </a:xfrm>
          <a:prstGeom prst="rect">
            <a:avLst/>
          </a:prstGeom>
        </p:spPr>
      </p:pic>
    </p:spTree>
    <p:extLst>
      <p:ext uri="{BB962C8B-B14F-4D97-AF65-F5344CB8AC3E}">
        <p14:creationId xmlns:p14="http://schemas.microsoft.com/office/powerpoint/2010/main" val="91843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C4A2A-B515-D740-E237-F556657FB220}"/>
              </a:ext>
            </a:extLst>
          </p:cNvPr>
          <p:cNvSpPr>
            <a:spLocks noGrp="1"/>
          </p:cNvSpPr>
          <p:nvPr>
            <p:ph type="title"/>
          </p:nvPr>
        </p:nvSpPr>
        <p:spPr>
          <a:xfrm>
            <a:off x="838200" y="365125"/>
            <a:ext cx="10515600" cy="823595"/>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dirty="0">
              <a:latin typeface="+mn-lt"/>
            </a:endParaRPr>
          </a:p>
        </p:txBody>
      </p:sp>
      <p:sp>
        <p:nvSpPr>
          <p:cNvPr id="3" name="Espace réservé du contenu 2">
            <a:extLst>
              <a:ext uri="{FF2B5EF4-FFF2-40B4-BE49-F238E27FC236}">
                <a16:creationId xmlns:a16="http://schemas.microsoft.com/office/drawing/2014/main" id="{9710E152-FA1C-2466-72B0-838386DE803D}"/>
              </a:ext>
            </a:extLst>
          </p:cNvPr>
          <p:cNvSpPr>
            <a:spLocks noGrp="1"/>
          </p:cNvSpPr>
          <p:nvPr>
            <p:ph idx="1"/>
          </p:nvPr>
        </p:nvSpPr>
        <p:spPr>
          <a:xfrm>
            <a:off x="838200" y="1384663"/>
            <a:ext cx="10515600" cy="4792300"/>
          </a:xfrm>
        </p:spPr>
        <p:txBody>
          <a:bodyPr/>
          <a:lstStyle/>
          <a:p>
            <a:pPr marL="0" indent="0" algn="ctr">
              <a:lnSpc>
                <a:spcPct val="150000"/>
              </a:lnSpc>
              <a:buNone/>
            </a:pPr>
            <a:r>
              <a:rPr lang="fr-FR" sz="2400" b="1" dirty="0">
                <a:solidFill>
                  <a:srgbClr val="B5218B"/>
                </a:solidFill>
                <a:effectLst/>
                <a:latin typeface="Garamond" panose="02020404030301010803" pitchFamily="18" charset="0"/>
                <a:ea typeface="Times New Roman" panose="02020603050405020304" pitchFamily="18" charset="0"/>
              </a:rPr>
              <a:t>Le château de </a:t>
            </a:r>
            <a:r>
              <a:rPr lang="fr-FR" sz="2400" b="1" dirty="0" err="1">
                <a:solidFill>
                  <a:srgbClr val="B5218B"/>
                </a:solidFill>
                <a:effectLst/>
                <a:latin typeface="Garamond" panose="02020404030301010803" pitchFamily="18" charset="0"/>
                <a:ea typeface="Times New Roman" panose="02020603050405020304" pitchFamily="18" charset="0"/>
              </a:rPr>
              <a:t>Dunluce</a:t>
            </a:r>
            <a:r>
              <a:rPr lang="fr-FR" sz="2400" b="1" dirty="0">
                <a:solidFill>
                  <a:srgbClr val="B5218B"/>
                </a:solidFill>
                <a:effectLst/>
                <a:latin typeface="Garamond" panose="02020404030301010803" pitchFamily="18" charset="0"/>
                <a:ea typeface="Times New Roman" panose="02020603050405020304" pitchFamily="18" charset="0"/>
              </a:rPr>
              <a:t>, </a:t>
            </a:r>
            <a:r>
              <a:rPr lang="fr-FR" sz="2400" b="1" dirty="0">
                <a:solidFill>
                  <a:srgbClr val="B5218B"/>
                </a:solidFill>
                <a:effectLst/>
                <a:latin typeface="Garamond" panose="02020404030301010803" pitchFamily="18" charset="0"/>
                <a:ea typeface="Times New Roman" panose="02020603050405020304" pitchFamily="18" charset="0"/>
                <a:cs typeface="Arial" panose="020B0604020202020204" pitchFamily="34" charset="0"/>
              </a:rPr>
              <a:t> dans le </a:t>
            </a:r>
            <a:r>
              <a:rPr lang="fr-FR" sz="2400" b="1" u="sng"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hlinkClick r:id="rId2" tooltip="Comté d'Antrim (Irlande)"/>
              </a:rPr>
              <a:t>comté d'Antrim</a:t>
            </a:r>
            <a:r>
              <a:rPr lang="fr-FR" sz="2400" b="1"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r>
              <a:rPr lang="fr-FR" sz="2400" b="1" dirty="0">
                <a:solidFill>
                  <a:srgbClr val="B5218B"/>
                </a:solidFill>
                <a:effectLst/>
                <a:latin typeface="Garamond" panose="02020404030301010803" pitchFamily="18" charset="0"/>
                <a:ea typeface="Times New Roman" panose="02020603050405020304" pitchFamily="18" charset="0"/>
                <a:cs typeface="Arial" panose="020B0604020202020204" pitchFamily="34" charset="0"/>
              </a:rPr>
              <a:t>entre</a:t>
            </a:r>
            <a:r>
              <a:rPr lang="fr-FR" sz="2400" b="1"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r>
              <a:rPr lang="fr-FR" sz="2400" b="1" u="sng" dirty="0" err="1">
                <a:solidFill>
                  <a:srgbClr val="000000"/>
                </a:solidFill>
                <a:effectLst/>
                <a:latin typeface="Garamond" panose="02020404030301010803" pitchFamily="18" charset="0"/>
                <a:ea typeface="Times New Roman" panose="02020603050405020304" pitchFamily="18" charset="0"/>
                <a:cs typeface="Arial" panose="020B0604020202020204" pitchFamily="34" charset="0"/>
                <a:hlinkClick r:id="rId3" tooltip="Portballintrae (page inexistante)"/>
              </a:rPr>
              <a:t>Portballintrae</a:t>
            </a:r>
            <a:r>
              <a:rPr lang="fr-FR" sz="2400" b="1" dirty="0">
                <a:solidFill>
                  <a:srgbClr val="B5218B"/>
                </a:solidFill>
                <a:effectLst/>
                <a:latin typeface="Garamond" panose="02020404030301010803" pitchFamily="18" charset="0"/>
                <a:ea typeface="Times New Roman" panose="02020603050405020304" pitchFamily="18" charset="0"/>
                <a:cs typeface="Arial" panose="020B0604020202020204" pitchFamily="34" charset="0"/>
              </a:rPr>
              <a:t> et </a:t>
            </a:r>
            <a:r>
              <a:rPr lang="fr-FR" sz="2400" b="1" u="sng" dirty="0" err="1">
                <a:solidFill>
                  <a:srgbClr val="000000"/>
                </a:solidFill>
                <a:effectLst/>
                <a:latin typeface="Garamond" panose="02020404030301010803" pitchFamily="18" charset="0"/>
                <a:ea typeface="Times New Roman" panose="02020603050405020304" pitchFamily="18" charset="0"/>
                <a:cs typeface="Arial" panose="020B0604020202020204" pitchFamily="34" charset="0"/>
                <a:hlinkClick r:id="rId4" tooltip="Portrush"/>
              </a:rPr>
              <a:t>Portrush</a:t>
            </a:r>
            <a:endParaRPr lang="fr-FR" sz="2400" b="1" u="sng"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endParaRPr>
          </a:p>
          <a:p>
            <a:pPr marL="0" indent="0" algn="ctr">
              <a:lnSpc>
                <a:spcPct val="150000"/>
              </a:lnSpc>
              <a:buNone/>
            </a:pPr>
            <a:endParaRPr lang="fr-FR" sz="1800" dirty="0">
              <a:effectLst/>
              <a:latin typeface="Times New Roman" panose="02020603050405020304" pitchFamily="18" charset="0"/>
              <a:ea typeface="Times New Roman" panose="02020603050405020304" pitchFamily="18" charset="0"/>
            </a:endParaRPr>
          </a:p>
        </p:txBody>
      </p:sp>
      <p:pic>
        <p:nvPicPr>
          <p:cNvPr id="4" name="Image 3" descr="Image illustrative de l’article Château de Dunluce">
            <a:extLst>
              <a:ext uri="{FF2B5EF4-FFF2-40B4-BE49-F238E27FC236}">
                <a16:creationId xmlns:a16="http://schemas.microsoft.com/office/drawing/2014/main" id="{6A27BB23-693E-7F73-9555-8A332E8D93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5270" y="1973444"/>
            <a:ext cx="6421460" cy="4792300"/>
          </a:xfrm>
          <a:prstGeom prst="rect">
            <a:avLst/>
          </a:prstGeom>
          <a:noFill/>
          <a:ln>
            <a:noFill/>
          </a:ln>
        </p:spPr>
      </p:pic>
    </p:spTree>
    <p:extLst>
      <p:ext uri="{BB962C8B-B14F-4D97-AF65-F5344CB8AC3E}">
        <p14:creationId xmlns:p14="http://schemas.microsoft.com/office/powerpoint/2010/main" val="270355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85AFD-5DE4-5A72-F924-881E72A770C5}"/>
              </a:ext>
            </a:extLst>
          </p:cNvPr>
          <p:cNvSpPr>
            <a:spLocks noGrp="1"/>
          </p:cNvSpPr>
          <p:nvPr>
            <p:ph type="title"/>
          </p:nvPr>
        </p:nvSpPr>
        <p:spPr>
          <a:xfrm>
            <a:off x="838200" y="286748"/>
            <a:ext cx="10515600" cy="1325563"/>
          </a:xfrm>
        </p:spPr>
        <p:txBody>
          <a:bodyPr>
            <a:normAutofit fontScale="90000"/>
          </a:bodyPr>
          <a:lstStyle/>
          <a:p>
            <a:pPr algn="ctr"/>
            <a:r>
              <a:rPr lang="fr-FR" sz="4400" b="1" dirty="0">
                <a:solidFill>
                  <a:srgbClr val="C00000"/>
                </a:solidFill>
                <a:effectLst/>
                <a:latin typeface="+mn-lt"/>
                <a:ea typeface="Times New Roman" panose="02020603050405020304" pitchFamily="18" charset="0"/>
              </a:rPr>
              <a:t>Le voyage d’Édouard en Irlande</a:t>
            </a:r>
            <a:br>
              <a:rPr lang="fr-FR" sz="4400" b="1" dirty="0">
                <a:solidFill>
                  <a:srgbClr val="C00000"/>
                </a:solidFill>
                <a:effectLst/>
                <a:latin typeface="+mn-lt"/>
                <a:ea typeface="Times New Roman" panose="02020603050405020304" pitchFamily="18" charset="0"/>
              </a:rPr>
            </a:br>
            <a:r>
              <a:rPr lang="fr-FR" sz="2400" b="1" dirty="0">
                <a:solidFill>
                  <a:srgbClr val="B5218B"/>
                </a:solidFill>
                <a:effectLst/>
                <a:latin typeface="+mn-lt"/>
                <a:ea typeface="Times New Roman" panose="02020603050405020304" pitchFamily="18" charset="0"/>
              </a:rPr>
              <a:t>La Chaussée des Géants près de </a:t>
            </a:r>
            <a:r>
              <a:rPr lang="fr-FR" sz="2400" b="1" dirty="0" err="1">
                <a:solidFill>
                  <a:srgbClr val="B5218B"/>
                </a:solidFill>
                <a:effectLst/>
                <a:latin typeface="+mn-lt"/>
                <a:ea typeface="Times New Roman" panose="02020603050405020304" pitchFamily="18" charset="0"/>
              </a:rPr>
              <a:t>Bushmill</a:t>
            </a:r>
            <a:r>
              <a:rPr lang="fr-FR" sz="2400" b="1" dirty="0">
                <a:solidFill>
                  <a:srgbClr val="B5218B"/>
                </a:solidFill>
                <a:effectLst/>
                <a:latin typeface="+mn-lt"/>
                <a:ea typeface="Times New Roman" panose="02020603050405020304" pitchFamily="18" charset="0"/>
              </a:rPr>
              <a:t>, dans le comté d’Antrim, de</a:t>
            </a:r>
            <a:r>
              <a:rPr lang="fr-FR" sz="2400" b="1" dirty="0">
                <a:solidFill>
                  <a:srgbClr val="B5218B"/>
                </a:solidFill>
                <a:effectLst/>
                <a:latin typeface="+mn-lt"/>
                <a:ea typeface="Times New Roman" panose="02020603050405020304" pitchFamily="18" charset="0"/>
                <a:cs typeface="Arial" panose="020B0604020202020204" pitchFamily="34" charset="0"/>
              </a:rPr>
              <a:t> grandes colonnes de basalte jaillissant de la mer, dans un fameux site géologique. </a:t>
            </a:r>
            <a:endParaRPr lang="fr-FR" sz="2400" b="1" dirty="0">
              <a:solidFill>
                <a:srgbClr val="B5218B"/>
              </a:solidFill>
              <a:latin typeface="+mn-lt"/>
            </a:endParaRPr>
          </a:p>
        </p:txBody>
      </p:sp>
      <p:pic>
        <p:nvPicPr>
          <p:cNvPr id="4" name="Espace réservé du contenu 3" descr="Ardtara, cap sur la Chaussée des Géants">
            <a:extLst>
              <a:ext uri="{FF2B5EF4-FFF2-40B4-BE49-F238E27FC236}">
                <a16:creationId xmlns:a16="http://schemas.microsoft.com/office/drawing/2014/main" id="{3CA23E64-4C65-EEEF-6762-2EDEA8346D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875" y="1776549"/>
            <a:ext cx="8856614" cy="4428307"/>
          </a:xfrm>
          <a:prstGeom prst="rect">
            <a:avLst/>
          </a:prstGeom>
          <a:noFill/>
          <a:ln>
            <a:noFill/>
          </a:ln>
        </p:spPr>
      </p:pic>
    </p:spTree>
    <p:extLst>
      <p:ext uri="{BB962C8B-B14F-4D97-AF65-F5344CB8AC3E}">
        <p14:creationId xmlns:p14="http://schemas.microsoft.com/office/powerpoint/2010/main" val="65070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85AFD-5DE4-5A72-F924-881E72A770C5}"/>
              </a:ext>
            </a:extLst>
          </p:cNvPr>
          <p:cNvSpPr>
            <a:spLocks noGrp="1"/>
          </p:cNvSpPr>
          <p:nvPr>
            <p:ph type="title"/>
          </p:nvPr>
        </p:nvSpPr>
        <p:spPr>
          <a:xfrm>
            <a:off x="838200" y="286748"/>
            <a:ext cx="10515600" cy="1325563"/>
          </a:xfrm>
        </p:spPr>
        <p:txBody>
          <a:bodyPr>
            <a:normAutofit/>
          </a:bodyPr>
          <a:lstStyle/>
          <a:p>
            <a:pPr algn="ctr"/>
            <a:r>
              <a:rPr lang="fr-FR" sz="4400" b="1" dirty="0">
                <a:solidFill>
                  <a:srgbClr val="C00000"/>
                </a:solidFill>
                <a:effectLst/>
                <a:latin typeface="+mn-lt"/>
                <a:ea typeface="Times New Roman" panose="02020603050405020304" pitchFamily="18" charset="0"/>
              </a:rPr>
              <a:t>Le voyage d’Édouard en Irlande</a:t>
            </a:r>
            <a:br>
              <a:rPr lang="fr-FR" sz="4400" b="1" dirty="0">
                <a:solidFill>
                  <a:srgbClr val="C00000"/>
                </a:solidFill>
                <a:effectLst/>
                <a:latin typeface="+mn-lt"/>
                <a:ea typeface="Times New Roman" panose="02020603050405020304" pitchFamily="18" charset="0"/>
              </a:rPr>
            </a:br>
            <a:r>
              <a:rPr lang="fr-FR" sz="1800" b="1" dirty="0">
                <a:solidFill>
                  <a:srgbClr val="B5218B"/>
                </a:solidFill>
                <a:effectLst/>
                <a:latin typeface="Garamond" panose="02020404030301010803" pitchFamily="18" charset="0"/>
                <a:ea typeface="Times New Roman" panose="02020603050405020304" pitchFamily="18" charset="0"/>
              </a:rPr>
              <a:t> </a:t>
            </a:r>
            <a:r>
              <a:rPr lang="fr-FR" sz="20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Le promontoire de </a:t>
            </a:r>
            <a:r>
              <a:rPr lang="fr-FR" sz="2000" b="1" dirty="0" err="1">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Fair</a:t>
            </a:r>
            <a:r>
              <a:rPr lang="fr-FR" sz="20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 Head, l’île de </a:t>
            </a:r>
            <a:r>
              <a:rPr lang="fr-FR" sz="2000" b="1" dirty="0" err="1">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Carick</a:t>
            </a:r>
            <a:r>
              <a:rPr lang="fr-FR" sz="20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 a </a:t>
            </a:r>
            <a:r>
              <a:rPr lang="fr-FR" sz="2000" b="1" dirty="0" err="1">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rede</a:t>
            </a:r>
            <a:r>
              <a:rPr lang="fr-FR" sz="20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 que l’on peut atteindre par un minuscule pont de trois cordes, excessivement dangereux à traverser.</a:t>
            </a:r>
            <a:endParaRPr lang="fr-FR" sz="2000" b="1" dirty="0">
              <a:solidFill>
                <a:srgbClr val="B5218B"/>
              </a:solidFill>
              <a:latin typeface="Calibri" panose="020F0502020204030204" pitchFamily="34" charset="0"/>
              <a:cs typeface="Calibri" panose="020F0502020204030204" pitchFamily="34" charset="0"/>
            </a:endParaRPr>
          </a:p>
        </p:txBody>
      </p:sp>
      <p:sp>
        <p:nvSpPr>
          <p:cNvPr id="9" name="Espace réservé du contenu 8">
            <a:extLst>
              <a:ext uri="{FF2B5EF4-FFF2-40B4-BE49-F238E27FC236}">
                <a16:creationId xmlns:a16="http://schemas.microsoft.com/office/drawing/2014/main" id="{41C2B62D-5066-0BC7-3507-BCEBA88C4162}"/>
              </a:ext>
            </a:extLst>
          </p:cNvPr>
          <p:cNvSpPr>
            <a:spLocks noGrp="1"/>
          </p:cNvSpPr>
          <p:nvPr>
            <p:ph idx="1"/>
          </p:nvPr>
        </p:nvSpPr>
        <p:spPr>
          <a:xfrm>
            <a:off x="838200" y="1612311"/>
            <a:ext cx="10515600" cy="4564652"/>
          </a:xfrm>
        </p:spPr>
        <p:txBody>
          <a:bodyPr>
            <a:normAutofit fontScale="92500" lnSpcReduction="10000"/>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just">
              <a:lnSpc>
                <a:spcPct val="110000"/>
              </a:lnSpc>
              <a:buNone/>
            </a:pPr>
            <a:r>
              <a:rPr lang="fr-FR" sz="2600" b="1" dirty="0">
                <a:solidFill>
                  <a:srgbClr val="0070C0"/>
                </a:solidFill>
                <a:effectLst/>
                <a:ea typeface="Times New Roman" panose="02020603050405020304" pitchFamily="18" charset="0"/>
              </a:rPr>
              <a:t>Ils visitent ensuite la grotte de </a:t>
            </a:r>
            <a:r>
              <a:rPr lang="fr-FR" sz="2600" b="1" dirty="0" err="1">
                <a:solidFill>
                  <a:srgbClr val="0070C0"/>
                </a:solidFill>
                <a:effectLst/>
                <a:ea typeface="Times New Roman" panose="02020603050405020304" pitchFamily="18" charset="0"/>
              </a:rPr>
              <a:t>Runkerry</a:t>
            </a:r>
            <a:r>
              <a:rPr lang="fr-FR" sz="2600" b="1" dirty="0">
                <a:solidFill>
                  <a:srgbClr val="0070C0"/>
                </a:solidFill>
                <a:effectLst/>
                <a:ea typeface="Times New Roman" panose="02020603050405020304" pitchFamily="18" charset="0"/>
              </a:rPr>
              <a:t>, et, le 1</a:t>
            </a:r>
            <a:r>
              <a:rPr lang="fr-FR" sz="2600" b="1" baseline="30000" dirty="0">
                <a:solidFill>
                  <a:srgbClr val="0070C0"/>
                </a:solidFill>
                <a:effectLst/>
                <a:ea typeface="Times New Roman" panose="02020603050405020304" pitchFamily="18" charset="0"/>
              </a:rPr>
              <a:t>er</a:t>
            </a:r>
            <a:r>
              <a:rPr lang="fr-FR" sz="2600" b="1" dirty="0">
                <a:solidFill>
                  <a:srgbClr val="0070C0"/>
                </a:solidFill>
                <a:effectLst/>
                <a:ea typeface="Times New Roman" panose="02020603050405020304" pitchFamily="18" charset="0"/>
              </a:rPr>
              <a:t> août, en allant à Antrim ils admirent les ruines du château de </a:t>
            </a:r>
            <a:r>
              <a:rPr lang="fr-FR" sz="2600" b="1" dirty="0" err="1">
                <a:solidFill>
                  <a:srgbClr val="0070C0"/>
                </a:solidFill>
                <a:effectLst/>
                <a:ea typeface="Times New Roman" panose="02020603050405020304" pitchFamily="18" charset="0"/>
              </a:rPr>
              <a:t>Shanes</a:t>
            </a:r>
            <a:r>
              <a:rPr lang="fr-FR" sz="2600" b="1" dirty="0">
                <a:solidFill>
                  <a:srgbClr val="0070C0"/>
                </a:solidFill>
                <a:effectLst/>
                <a:ea typeface="Times New Roman" panose="02020603050405020304" pitchFamily="18" charset="0"/>
              </a:rPr>
              <a:t> et celui de </a:t>
            </a:r>
            <a:r>
              <a:rPr lang="fr-FR" sz="2600" b="1" dirty="0" err="1">
                <a:solidFill>
                  <a:srgbClr val="0070C0"/>
                </a:solidFill>
                <a:effectLst/>
                <a:ea typeface="Times New Roman" panose="02020603050405020304" pitchFamily="18" charset="0"/>
              </a:rPr>
              <a:t>Massereene</a:t>
            </a:r>
            <a:r>
              <a:rPr lang="fr-FR" sz="2600" b="1" dirty="0">
                <a:solidFill>
                  <a:srgbClr val="0070C0"/>
                </a:solidFill>
                <a:effectLst/>
                <a:ea typeface="Times New Roman" panose="02020603050405020304" pitchFamily="18" charset="0"/>
              </a:rPr>
              <a:t> et ses jardins </a:t>
            </a:r>
          </a:p>
          <a:p>
            <a:pPr marL="0" indent="0">
              <a:buNone/>
            </a:pPr>
            <a:endParaRPr lang="fr-FR" dirty="0"/>
          </a:p>
        </p:txBody>
      </p:sp>
      <p:pic>
        <p:nvPicPr>
          <p:cNvPr id="10" name="Image 9">
            <a:extLst>
              <a:ext uri="{FF2B5EF4-FFF2-40B4-BE49-F238E27FC236}">
                <a16:creationId xmlns:a16="http://schemas.microsoft.com/office/drawing/2014/main" id="{8ED2B519-6FEF-988A-8E95-78EFD61BD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42" y="1894386"/>
            <a:ext cx="4539400" cy="3069499"/>
          </a:xfrm>
          <a:prstGeom prst="rect">
            <a:avLst/>
          </a:prstGeom>
        </p:spPr>
      </p:pic>
      <p:pic>
        <p:nvPicPr>
          <p:cNvPr id="11" name="Image 10">
            <a:extLst>
              <a:ext uri="{FF2B5EF4-FFF2-40B4-BE49-F238E27FC236}">
                <a16:creationId xmlns:a16="http://schemas.microsoft.com/office/drawing/2014/main" id="{6A169BD1-4CBA-1EE9-CB6D-3C09045680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2665" y="1894250"/>
            <a:ext cx="4091293" cy="3069499"/>
          </a:xfrm>
          <a:prstGeom prst="rect">
            <a:avLst/>
          </a:prstGeom>
          <a:noFill/>
          <a:ln>
            <a:noFill/>
          </a:ln>
        </p:spPr>
      </p:pic>
    </p:spTree>
    <p:extLst>
      <p:ext uri="{BB962C8B-B14F-4D97-AF65-F5344CB8AC3E}">
        <p14:creationId xmlns:p14="http://schemas.microsoft.com/office/powerpoint/2010/main" val="282589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B37EC-7CA4-A755-C140-08AC2D11CFEA}"/>
              </a:ext>
            </a:extLst>
          </p:cNvPr>
          <p:cNvSpPr>
            <a:spLocks noGrp="1"/>
          </p:cNvSpPr>
          <p:nvPr>
            <p:ph type="title"/>
          </p:nvPr>
        </p:nvSpPr>
        <p:spPr>
          <a:xfrm>
            <a:off x="838200" y="365126"/>
            <a:ext cx="10515600" cy="784406"/>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dirty="0"/>
          </a:p>
        </p:txBody>
      </p:sp>
      <p:sp>
        <p:nvSpPr>
          <p:cNvPr id="3" name="Espace réservé du contenu 2">
            <a:extLst>
              <a:ext uri="{FF2B5EF4-FFF2-40B4-BE49-F238E27FC236}">
                <a16:creationId xmlns:a16="http://schemas.microsoft.com/office/drawing/2014/main" id="{F59863CA-A9C7-C0C6-4656-57A084939499}"/>
              </a:ext>
            </a:extLst>
          </p:cNvPr>
          <p:cNvSpPr>
            <a:spLocks noGrp="1"/>
          </p:cNvSpPr>
          <p:nvPr>
            <p:ph idx="1"/>
          </p:nvPr>
        </p:nvSpPr>
        <p:spPr>
          <a:xfrm>
            <a:off x="838200" y="1149532"/>
            <a:ext cx="10515600" cy="5027431"/>
          </a:xfrm>
        </p:spPr>
        <p:txBody>
          <a:bodyPr>
            <a:normAutofit/>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2400" b="1" dirty="0">
                <a:solidFill>
                  <a:srgbClr val="0070C0"/>
                </a:solidFill>
                <a:effectLst/>
                <a:ea typeface="Times New Roman" panose="02020603050405020304" pitchFamily="18" charset="0"/>
              </a:rPr>
              <a:t>Le château de </a:t>
            </a:r>
            <a:r>
              <a:rPr lang="fr-FR" sz="2400" b="1" dirty="0" err="1">
                <a:solidFill>
                  <a:srgbClr val="0070C0"/>
                </a:solidFill>
                <a:effectLst/>
                <a:ea typeface="Times New Roman" panose="02020603050405020304" pitchFamily="18" charset="0"/>
              </a:rPr>
              <a:t>Shanes</a:t>
            </a:r>
            <a:r>
              <a:rPr lang="fr-FR" sz="2400" b="1" dirty="0">
                <a:solidFill>
                  <a:srgbClr val="0070C0"/>
                </a:solidFill>
                <a:effectLst/>
                <a:ea typeface="Times New Roman" panose="02020603050405020304" pitchFamily="18" charset="0"/>
              </a:rPr>
              <a:t> sur le lac </a:t>
            </a:r>
            <a:r>
              <a:rPr lang="fr-FR" sz="2400" b="1" dirty="0" err="1">
                <a:solidFill>
                  <a:srgbClr val="0070C0"/>
                </a:solidFill>
                <a:effectLst/>
                <a:ea typeface="Times New Roman" panose="02020603050405020304" pitchFamily="18" charset="0"/>
              </a:rPr>
              <a:t>NeaghLe</a:t>
            </a:r>
            <a:r>
              <a:rPr lang="fr-FR" sz="2400" b="1" dirty="0">
                <a:solidFill>
                  <a:srgbClr val="0070C0"/>
                </a:solidFill>
                <a:effectLst/>
                <a:ea typeface="Times New Roman" panose="02020603050405020304" pitchFamily="18" charset="0"/>
              </a:rPr>
              <a:t> château de </a:t>
            </a:r>
            <a:r>
              <a:rPr lang="fr-FR" sz="2400" b="1" dirty="0" err="1">
                <a:solidFill>
                  <a:srgbClr val="0070C0"/>
                </a:solidFill>
                <a:effectLst/>
                <a:ea typeface="Times New Roman" panose="02020603050405020304" pitchFamily="18" charset="0"/>
              </a:rPr>
              <a:t>Massereene</a:t>
            </a:r>
            <a:r>
              <a:rPr lang="fr-FR" sz="2400" b="1" dirty="0">
                <a:solidFill>
                  <a:srgbClr val="0070C0"/>
                </a:solidFill>
                <a:effectLst/>
                <a:ea typeface="Times New Roman" panose="02020603050405020304" pitchFamily="18" charset="0"/>
              </a:rPr>
              <a:t> et ses jardins</a:t>
            </a:r>
          </a:p>
          <a:p>
            <a:pPr marL="0" indent="0">
              <a:buNone/>
            </a:pPr>
            <a:endParaRPr lang="fr-FR" dirty="0"/>
          </a:p>
        </p:txBody>
      </p:sp>
      <p:pic>
        <p:nvPicPr>
          <p:cNvPr id="4" name="Image 3" descr="Shanes Castle">
            <a:extLst>
              <a:ext uri="{FF2B5EF4-FFF2-40B4-BE49-F238E27FC236}">
                <a16:creationId xmlns:a16="http://schemas.microsoft.com/office/drawing/2014/main" id="{E6380063-A6FB-06FD-EA39-FA41DFB8C6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768" y="1544636"/>
            <a:ext cx="5672966" cy="3758883"/>
          </a:xfrm>
          <a:prstGeom prst="rect">
            <a:avLst/>
          </a:prstGeom>
          <a:noFill/>
          <a:ln>
            <a:noFill/>
          </a:ln>
        </p:spPr>
      </p:pic>
      <p:pic>
        <p:nvPicPr>
          <p:cNvPr id="5" name="Image 4" descr="1883 – Antrim Castle, Co. Antrim | Archiseek - Irish Architecture">
            <a:extLst>
              <a:ext uri="{FF2B5EF4-FFF2-40B4-BE49-F238E27FC236}">
                <a16:creationId xmlns:a16="http://schemas.microsoft.com/office/drawing/2014/main" id="{DA5447C3-7954-E828-857D-790720C539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1268" y="1544637"/>
            <a:ext cx="5970626" cy="3758882"/>
          </a:xfrm>
          <a:prstGeom prst="rect">
            <a:avLst/>
          </a:prstGeom>
          <a:noFill/>
          <a:ln>
            <a:noFill/>
          </a:ln>
        </p:spPr>
      </p:pic>
    </p:spTree>
    <p:extLst>
      <p:ext uri="{BB962C8B-B14F-4D97-AF65-F5344CB8AC3E}">
        <p14:creationId xmlns:p14="http://schemas.microsoft.com/office/powerpoint/2010/main" val="248724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502C8-CD6A-A6C0-2450-85085DD233C2}"/>
              </a:ext>
            </a:extLst>
          </p:cNvPr>
          <p:cNvSpPr>
            <a:spLocks noGrp="1"/>
          </p:cNvSpPr>
          <p:nvPr>
            <p:ph type="title"/>
          </p:nvPr>
        </p:nvSpPr>
        <p:spPr>
          <a:xfrm>
            <a:off x="838200" y="365126"/>
            <a:ext cx="10515600" cy="771344"/>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FCBBD7AE-7FE0-A7CE-752B-F7CC30B5A5E5}"/>
              </a:ext>
            </a:extLst>
          </p:cNvPr>
          <p:cNvSpPr>
            <a:spLocks noGrp="1"/>
          </p:cNvSpPr>
          <p:nvPr>
            <p:ph idx="1"/>
          </p:nvPr>
        </p:nvSpPr>
        <p:spPr>
          <a:xfrm>
            <a:off x="838200" y="1136470"/>
            <a:ext cx="10515600" cy="5040493"/>
          </a:xfrm>
        </p:spPr>
        <p:txBody>
          <a:bodyPr>
            <a:normAutofit lnSpcReduction="10000"/>
          </a:bodyPr>
          <a:lstStyle/>
          <a:p>
            <a:pPr>
              <a:lnSpc>
                <a:spcPct val="150000"/>
              </a:lnSpc>
            </a:pPr>
            <a:r>
              <a:rPr lang="fr-FR" sz="1800" b="1" dirty="0">
                <a:solidFill>
                  <a:srgbClr val="B5218B"/>
                </a:solidFill>
                <a:effectLst/>
                <a:ea typeface="Times New Roman" panose="02020603050405020304" pitchFamily="18" charset="0"/>
              </a:rPr>
              <a:t>Ils se rendent enfin à Dublin pendant 5 jours. Là, ils admirent notamment la chapelle royale et achèvent leur court séjour en Irlande</a:t>
            </a:r>
            <a:endParaRPr lang="fr-FR" sz="1800" b="1" dirty="0">
              <a:solidFill>
                <a:srgbClr val="B5218B"/>
              </a:solidFill>
              <a:ea typeface="Times New Roman" panose="02020603050405020304" pitchFamily="18" charset="0"/>
            </a:endParaRPr>
          </a:p>
          <a:p>
            <a:pPr>
              <a:lnSpc>
                <a:spcPct val="150000"/>
              </a:lnSpc>
            </a:pPr>
            <a:endParaRPr lang="fr-FR" sz="1800" b="1" dirty="0">
              <a:solidFill>
                <a:srgbClr val="B5218B"/>
              </a:solidFill>
              <a:effectLst/>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effectLst/>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effectLst/>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latin typeface="Times New Roman" panose="02020603050405020304" pitchFamily="18" charset="0"/>
              <a:ea typeface="Times New Roman" panose="02020603050405020304" pitchFamily="18" charset="0"/>
            </a:endParaRPr>
          </a:p>
          <a:p>
            <a:pPr>
              <a:lnSpc>
                <a:spcPct val="150000"/>
              </a:lnSpc>
            </a:pPr>
            <a:endParaRPr lang="fr-FR" sz="1800" b="1" dirty="0">
              <a:solidFill>
                <a:srgbClr val="B5218B"/>
              </a:solidFill>
              <a:effectLst/>
              <a:latin typeface="Times New Roman" panose="02020603050405020304" pitchFamily="18" charset="0"/>
              <a:ea typeface="Times New Roman" panose="02020603050405020304" pitchFamily="18" charset="0"/>
            </a:endParaRPr>
          </a:p>
          <a:p>
            <a:pPr marL="0" indent="0">
              <a:lnSpc>
                <a:spcPct val="150000"/>
              </a:lnSpc>
              <a:buNone/>
            </a:pPr>
            <a:r>
              <a:rPr lang="fr-FR" sz="1800" b="1" dirty="0">
                <a:solidFill>
                  <a:srgbClr val="0070C0"/>
                </a:solidFill>
                <a:effectLst/>
                <a:ea typeface="Times New Roman" panose="02020603050405020304" pitchFamily="18" charset="0"/>
              </a:rPr>
              <a:t>La chapelle royale de Dublin</a:t>
            </a:r>
          </a:p>
          <a:p>
            <a:pPr>
              <a:lnSpc>
                <a:spcPct val="150000"/>
              </a:lnSpc>
            </a:pPr>
            <a:endParaRPr lang="fr-FR" sz="1800" dirty="0">
              <a:effectLst/>
              <a:latin typeface="Times New Roman" panose="02020603050405020304" pitchFamily="18" charset="0"/>
              <a:ea typeface="Times New Roman" panose="02020603050405020304" pitchFamily="18" charset="0"/>
            </a:endParaRPr>
          </a:p>
          <a:p>
            <a:endParaRPr lang="fr-FR" dirty="0"/>
          </a:p>
        </p:txBody>
      </p:sp>
      <p:pic>
        <p:nvPicPr>
          <p:cNvPr id="4" name="Image 3" descr="Chapel Royal (Dublin Castle) | The Chapel Royal in Dublin Ca… | Flickr">
            <a:extLst>
              <a:ext uri="{FF2B5EF4-FFF2-40B4-BE49-F238E27FC236}">
                <a16:creationId xmlns:a16="http://schemas.microsoft.com/office/drawing/2014/main" id="{EA91E6A9-0723-9DDF-4CB2-F969BEA553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93" y="2292532"/>
            <a:ext cx="4757964" cy="3174916"/>
          </a:xfrm>
          <a:prstGeom prst="rect">
            <a:avLst/>
          </a:prstGeom>
          <a:noFill/>
          <a:ln>
            <a:noFill/>
          </a:ln>
        </p:spPr>
      </p:pic>
      <p:pic>
        <p:nvPicPr>
          <p:cNvPr id="5" name="Image 4" descr="Chapel Royal, Dublin Castle, Dame Street, Dublin 2 - Buildings of Ireland">
            <a:extLst>
              <a:ext uri="{FF2B5EF4-FFF2-40B4-BE49-F238E27FC236}">
                <a16:creationId xmlns:a16="http://schemas.microsoft.com/office/drawing/2014/main" id="{71B15AD0-D118-0BB1-3486-E9F599BD76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600" y="2292531"/>
            <a:ext cx="4222596" cy="3174916"/>
          </a:xfrm>
          <a:prstGeom prst="rect">
            <a:avLst/>
          </a:prstGeom>
          <a:noFill/>
          <a:ln>
            <a:noFill/>
          </a:ln>
        </p:spPr>
      </p:pic>
    </p:spTree>
    <p:extLst>
      <p:ext uri="{BB962C8B-B14F-4D97-AF65-F5344CB8AC3E}">
        <p14:creationId xmlns:p14="http://schemas.microsoft.com/office/powerpoint/2010/main" val="376054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F233C-AC34-6329-0952-389F6FBDF864}"/>
              </a:ext>
            </a:extLst>
          </p:cNvPr>
          <p:cNvSpPr>
            <a:spLocks noGrp="1"/>
          </p:cNvSpPr>
          <p:nvPr>
            <p:ph type="title"/>
          </p:nvPr>
        </p:nvSpPr>
        <p:spPr>
          <a:xfrm>
            <a:off x="838200" y="365125"/>
            <a:ext cx="10515600" cy="732155"/>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FCE1063B-8432-9787-1D7F-4F64BFF8FE96}"/>
              </a:ext>
            </a:extLst>
          </p:cNvPr>
          <p:cNvSpPr>
            <a:spLocks noGrp="1"/>
          </p:cNvSpPr>
          <p:nvPr>
            <p:ph idx="1"/>
          </p:nvPr>
        </p:nvSpPr>
        <p:spPr>
          <a:xfrm>
            <a:off x="838200" y="1240971"/>
            <a:ext cx="10515600" cy="4935992"/>
          </a:xfrm>
        </p:spPr>
        <p:txBody>
          <a:bodyPr/>
          <a:lstStyle/>
          <a:p>
            <a:pPr marL="0" indent="0" algn="ctr">
              <a:buNone/>
            </a:pPr>
            <a:r>
              <a:rPr lang="fr-FR" sz="2400" b="1" dirty="0">
                <a:solidFill>
                  <a:srgbClr val="B5218B"/>
                </a:solidFill>
                <a:effectLst/>
                <a:ea typeface="Times New Roman" panose="02020603050405020304" pitchFamily="18" charset="0"/>
              </a:rPr>
              <a:t>Les leçons d’un voyage</a:t>
            </a:r>
          </a:p>
          <a:p>
            <a:pPr indent="180340" algn="r">
              <a:lnSpc>
                <a:spcPct val="150000"/>
              </a:lnSpc>
            </a:pPr>
            <a:r>
              <a:rPr lang="fr-FR" sz="2000" b="1" i="1" dirty="0">
                <a:solidFill>
                  <a:srgbClr val="0070C0"/>
                </a:solidFill>
                <a:effectLst/>
                <a:ea typeface="Times New Roman" panose="02020603050405020304" pitchFamily="18" charset="0"/>
              </a:rPr>
              <a:t>Nous voulions faire une promenade plutôt qu’un voyage…</a:t>
            </a:r>
            <a:endParaRPr lang="fr-FR" sz="2000" b="1" dirty="0">
              <a:solidFill>
                <a:srgbClr val="0070C0"/>
              </a:solidFill>
              <a:effectLst/>
              <a:ea typeface="Times New Roman" panose="02020603050405020304" pitchFamily="18" charset="0"/>
            </a:endParaRPr>
          </a:p>
          <a:p>
            <a:pPr indent="180340" algn="just">
              <a:lnSpc>
                <a:spcPct val="150000"/>
              </a:lnSpc>
            </a:pPr>
            <a:r>
              <a:rPr lang="fr-FR" sz="2000" b="1" dirty="0">
                <a:solidFill>
                  <a:srgbClr val="0070C0"/>
                </a:solidFill>
                <a:effectLst/>
                <a:ea typeface="Times New Roman" panose="02020603050405020304" pitchFamily="18" charset="0"/>
              </a:rPr>
              <a:t>Le but en était essentiellement touristique, limité dans le temps et dans l’espace, cependant Édouard en retient quelques éléments importants concernant la population et la situation sociale, politique et économique, qu’il convient de noter ici.</a:t>
            </a:r>
          </a:p>
          <a:p>
            <a:pPr indent="180340" algn="just">
              <a:lnSpc>
                <a:spcPct val="150000"/>
              </a:lnSpc>
            </a:pPr>
            <a:r>
              <a:rPr lang="fr-FR" sz="2000" b="1" dirty="0">
                <a:solidFill>
                  <a:srgbClr val="0070C0"/>
                </a:solidFill>
                <a:effectLst/>
                <a:ea typeface="Times New Roman" panose="02020603050405020304" pitchFamily="18" charset="0"/>
              </a:rPr>
              <a:t>D’emblée il est frappé par le spectacle de la pauvreté et de la misère de la population : </a:t>
            </a:r>
          </a:p>
          <a:p>
            <a:pPr indent="0" algn="just">
              <a:lnSpc>
                <a:spcPct val="150000"/>
              </a:lnSpc>
              <a:buNone/>
            </a:pPr>
            <a:endParaRPr lang="fr-FR" sz="1800" dirty="0">
              <a:effectLst/>
              <a:latin typeface="Times New Roman" panose="02020603050405020304" pitchFamily="18" charset="0"/>
              <a:ea typeface="Times New Roman" panose="02020603050405020304" pitchFamily="18" charset="0"/>
            </a:endParaRPr>
          </a:p>
          <a:p>
            <a:pPr marL="0" indent="0" algn="ctr">
              <a:buNone/>
            </a:pPr>
            <a:endParaRPr lang="fr-FR" dirty="0"/>
          </a:p>
        </p:txBody>
      </p:sp>
      <p:pic>
        <p:nvPicPr>
          <p:cNvPr id="5" name="Image 4">
            <a:extLst>
              <a:ext uri="{FF2B5EF4-FFF2-40B4-BE49-F238E27FC236}">
                <a16:creationId xmlns:a16="http://schemas.microsoft.com/office/drawing/2014/main" id="{2C0BA612-FB2B-4200-F6C8-F9C05191B232}"/>
              </a:ext>
            </a:extLst>
          </p:cNvPr>
          <p:cNvPicPr>
            <a:picLocks noChangeAspect="1"/>
          </p:cNvPicPr>
          <p:nvPr/>
        </p:nvPicPr>
        <p:blipFill>
          <a:blip r:embed="rId2"/>
          <a:stretch>
            <a:fillRect/>
          </a:stretch>
        </p:blipFill>
        <p:spPr>
          <a:xfrm>
            <a:off x="1086853" y="4532176"/>
            <a:ext cx="10266947" cy="1463040"/>
          </a:xfrm>
          <a:prstGeom prst="rect">
            <a:avLst/>
          </a:prstGeom>
        </p:spPr>
      </p:pic>
    </p:spTree>
    <p:extLst>
      <p:ext uri="{BB962C8B-B14F-4D97-AF65-F5344CB8AC3E}">
        <p14:creationId xmlns:p14="http://schemas.microsoft.com/office/powerpoint/2010/main" val="14930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8E534-E581-0981-04FE-6E7067ABA70C}"/>
              </a:ext>
            </a:extLst>
          </p:cNvPr>
          <p:cNvSpPr>
            <a:spLocks noGrp="1"/>
          </p:cNvSpPr>
          <p:nvPr>
            <p:ph type="title"/>
          </p:nvPr>
        </p:nvSpPr>
        <p:spPr>
          <a:xfrm>
            <a:off x="838200" y="365125"/>
            <a:ext cx="10515600" cy="523149"/>
          </a:xfrm>
        </p:spPr>
        <p:txBody>
          <a:bodyPr>
            <a:normAutofit fontScale="90000"/>
          </a:bodyPr>
          <a:lstStyle/>
          <a:p>
            <a:pPr algn="ctr"/>
            <a:br>
              <a:rPr lang="fr-FR"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br>
            <a:r>
              <a:rPr lang="fr-FR"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Les leçons d’un voyage</a:t>
            </a:r>
            <a:br>
              <a:rPr lang="fr-FR" sz="1800" dirty="0">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D00E671-7538-F8D9-D691-C5AD53E46925}"/>
              </a:ext>
            </a:extLst>
          </p:cNvPr>
          <p:cNvSpPr>
            <a:spLocks noGrp="1"/>
          </p:cNvSpPr>
          <p:nvPr>
            <p:ph idx="1"/>
          </p:nvPr>
        </p:nvSpPr>
        <p:spPr>
          <a:xfrm>
            <a:off x="838200" y="1084217"/>
            <a:ext cx="10515600" cy="5092746"/>
          </a:xfrm>
        </p:spPr>
        <p:txBody>
          <a:bodyPr/>
          <a:lstStyle/>
          <a:p>
            <a:pPr indent="180340" algn="just">
              <a:lnSpc>
                <a:spcPct val="150000"/>
              </a:lnSpc>
            </a:pPr>
            <a:r>
              <a:rPr lang="fr-FR" sz="2000" b="1" dirty="0">
                <a:solidFill>
                  <a:srgbClr val="0070C0"/>
                </a:solidFill>
                <a:effectLst/>
                <a:ea typeface="Times New Roman" panose="02020603050405020304" pitchFamily="18" charset="0"/>
              </a:rPr>
              <a:t> Ceci s’explique bien car </a:t>
            </a:r>
            <a:r>
              <a:rPr lang="fr-FR" sz="2000" b="1" i="1" dirty="0">
                <a:solidFill>
                  <a:srgbClr val="0070C0"/>
                </a:solidFill>
                <a:effectLst/>
                <a:ea typeface="Times New Roman" panose="02020603050405020304" pitchFamily="18" charset="0"/>
              </a:rPr>
              <a:t>Ce pays est encore traité comme un pays de conquête</a:t>
            </a:r>
            <a:r>
              <a:rPr lang="fr-FR" sz="2000" b="1" dirty="0">
                <a:solidFill>
                  <a:srgbClr val="0070C0"/>
                </a:solidFill>
                <a:effectLst/>
                <a:ea typeface="Times New Roman" panose="02020603050405020304" pitchFamily="18" charset="0"/>
              </a:rPr>
              <a:t>.  Les paysans font pousser des récoltes pour les seigneurs, aristocrates et propriétaires terriens, majoritairement anglais et protestants, qui pour la plupart vivent à Londres et non dans le pays, alors qu’eux-mêmes doivent se nourrir quasi exclusivement de pomme de terre, vivent dans la misère et un dénuement complet. </a:t>
            </a:r>
          </a:p>
          <a:p>
            <a:pPr indent="180340" algn="just">
              <a:lnSpc>
                <a:spcPct val="150000"/>
              </a:lnSpc>
            </a:pPr>
            <a:r>
              <a:rPr lang="fr-FR" sz="2000" b="1" dirty="0">
                <a:solidFill>
                  <a:srgbClr val="0070C0"/>
                </a:solidFill>
                <a:effectLst/>
                <a:ea typeface="Times New Roman" panose="02020603050405020304" pitchFamily="18" charset="0"/>
              </a:rPr>
              <a:t>Pendant leur voyage on conseille à Édouard et ses compagnons de veiller sur leurs effets afin d’éviter d’être volés car la misère est considérable</a:t>
            </a:r>
          </a:p>
          <a:p>
            <a:pPr indent="0" algn="just">
              <a:lnSpc>
                <a:spcPct val="150000"/>
              </a:lnSpc>
              <a:buNone/>
            </a:pPr>
            <a:endParaRPr lang="fr-FR" sz="1800" dirty="0">
              <a:effectLst/>
              <a:latin typeface="Times New Roman" panose="02020603050405020304" pitchFamily="18" charset="0"/>
              <a:ea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893D74F6-BD61-57AC-B0D6-6673104E955A}"/>
              </a:ext>
            </a:extLst>
          </p:cNvPr>
          <p:cNvPicPr>
            <a:picLocks noChangeAspect="1"/>
          </p:cNvPicPr>
          <p:nvPr/>
        </p:nvPicPr>
        <p:blipFill>
          <a:blip r:embed="rId2"/>
          <a:stretch>
            <a:fillRect/>
          </a:stretch>
        </p:blipFill>
        <p:spPr>
          <a:xfrm>
            <a:off x="1135533" y="4698683"/>
            <a:ext cx="10450814" cy="1674223"/>
          </a:xfrm>
          <a:prstGeom prst="rect">
            <a:avLst/>
          </a:prstGeom>
        </p:spPr>
      </p:pic>
    </p:spTree>
    <p:extLst>
      <p:ext uri="{BB962C8B-B14F-4D97-AF65-F5344CB8AC3E}">
        <p14:creationId xmlns:p14="http://schemas.microsoft.com/office/powerpoint/2010/main" val="42481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C0F11-0852-9C23-05E0-3C7AD4ED5827}"/>
              </a:ext>
            </a:extLst>
          </p:cNvPr>
          <p:cNvSpPr>
            <a:spLocks noGrp="1"/>
          </p:cNvSpPr>
          <p:nvPr>
            <p:ph type="title"/>
          </p:nvPr>
        </p:nvSpPr>
        <p:spPr>
          <a:xfrm>
            <a:off x="838200" y="365126"/>
            <a:ext cx="10515600" cy="1228544"/>
          </a:xfrm>
        </p:spPr>
        <p:txBody>
          <a:bodyPr>
            <a:noAutofit/>
          </a:bodyPr>
          <a:lstStyle/>
          <a:p>
            <a:pPr indent="180340" algn="ctr">
              <a:lnSpc>
                <a:spcPct val="150000"/>
              </a:lnSpc>
            </a:pPr>
            <a:r>
              <a:rPr lang="fr-FR" sz="2800" b="1" dirty="0">
                <a:solidFill>
                  <a:srgbClr val="C00000"/>
                </a:solidFill>
                <a:effectLst/>
                <a:latin typeface="+mn-lt"/>
                <a:ea typeface="Times New Roman" panose="02020603050405020304" pitchFamily="18" charset="0"/>
              </a:rPr>
              <a:t>Le voyage d’Alexis de Tocqueville en Irlande, 6 juillet-16 août 1835</a:t>
            </a:r>
            <a:br>
              <a:rPr lang="fr-FR" sz="2800" dirty="0">
                <a:solidFill>
                  <a:srgbClr val="C00000"/>
                </a:solidFill>
                <a:effectLst/>
                <a:latin typeface="+mn-lt"/>
                <a:ea typeface="Times New Roman" panose="02020603050405020304" pitchFamily="18" charset="0"/>
              </a:rPr>
            </a:br>
            <a:r>
              <a:rPr lang="fr-FR" sz="2800" b="1" dirty="0">
                <a:solidFill>
                  <a:srgbClr val="B5218B"/>
                </a:solidFill>
                <a:effectLst/>
                <a:latin typeface="+mn-lt"/>
                <a:ea typeface="Times New Roman" panose="02020603050405020304" pitchFamily="18" charset="0"/>
              </a:rPr>
              <a:t>I Les conditions du voyage</a:t>
            </a:r>
            <a:endParaRPr lang="fr-FR" sz="2800" b="1" dirty="0">
              <a:solidFill>
                <a:srgbClr val="B5218B"/>
              </a:solidFill>
              <a:latin typeface="+mn-lt"/>
            </a:endParaRPr>
          </a:p>
        </p:txBody>
      </p:sp>
      <p:sp>
        <p:nvSpPr>
          <p:cNvPr id="3" name="Espace réservé du contenu 2">
            <a:extLst>
              <a:ext uri="{FF2B5EF4-FFF2-40B4-BE49-F238E27FC236}">
                <a16:creationId xmlns:a16="http://schemas.microsoft.com/office/drawing/2014/main" id="{FFA1C0D2-0CCD-6C81-033A-348EBE9F2B34}"/>
              </a:ext>
            </a:extLst>
          </p:cNvPr>
          <p:cNvSpPr>
            <a:spLocks noGrp="1"/>
          </p:cNvSpPr>
          <p:nvPr>
            <p:ph idx="1"/>
          </p:nvPr>
        </p:nvSpPr>
        <p:spPr>
          <a:xfrm>
            <a:off x="705394" y="1593670"/>
            <a:ext cx="10816046" cy="4583293"/>
          </a:xfrm>
        </p:spPr>
        <p:txBody>
          <a:bodyPr>
            <a:normAutofit/>
          </a:bodyPr>
          <a:lstStyle/>
          <a:p>
            <a:pPr marL="514350" indent="-285750" algn="just">
              <a:lnSpc>
                <a:spcPct val="150000"/>
              </a:lnSpc>
            </a:pPr>
            <a:r>
              <a:rPr lang="fr-FR" sz="1800" b="1" dirty="0">
                <a:solidFill>
                  <a:srgbClr val="0070C0"/>
                </a:solidFill>
                <a:effectLst/>
                <a:ea typeface="Times New Roman" panose="02020603050405020304" pitchFamily="18" charset="0"/>
              </a:rPr>
              <a:t>À leur retour des États-Unis, Tocqueville et Beaumont avaient l’intention de se rendre en Angleterre mais ils en furent empêchés par l’épidémie de choléra qui sévissait en France ; ils voulaient retrouver leurs familles au plus vite. Ils projetaient un voyage en Irlande en 1833, mais celui-ci fut reporté de deux ans. Ce fut ce voyage en Angleterre et en Irlande dont nous parlons ici. Concernant Alexis, ce projet ne devait à peu près rien à celui qu’Édouard avait fait onze ans plus tôt ; les deux voyages diffèrent totalement par la durée, par l’itinéraire et l’objectif qui est d’abord celui de Beaumont</a:t>
            </a:r>
            <a:endParaRPr lang="fr-FR" sz="800" b="1" dirty="0">
              <a:solidFill>
                <a:srgbClr val="0070C0"/>
              </a:solidFill>
              <a:effectLst/>
              <a:ea typeface="Times New Roman" panose="02020603050405020304" pitchFamily="18" charset="0"/>
            </a:endParaRPr>
          </a:p>
          <a:p>
            <a:pPr marL="514350" indent="-285750" algn="just">
              <a:lnSpc>
                <a:spcPct val="150000"/>
              </a:lnSpc>
            </a:pPr>
            <a:r>
              <a:rPr lang="fr-FR" sz="1800" b="1" dirty="0">
                <a:solidFill>
                  <a:srgbClr val="0070C0"/>
                </a:solidFill>
                <a:effectLst/>
                <a:ea typeface="Times New Roman" panose="02020603050405020304" pitchFamily="18" charset="0"/>
              </a:rPr>
              <a:t>Le but du voyage n’était pas de faire du tourisme mais d’analyser les conditions socio-économiques et politiques du pays. Un pays catholique passé sous le joug d’une aristocratie anglaise et dont la majorité des habitants catholiques, 4 millions sur 5 millions de population totale, avaient à subir une oppression terrible et servitude inhumaine dont Édouard s’était fait l’écho, brièvement, dans le récit de son voyage</a:t>
            </a:r>
          </a:p>
        </p:txBody>
      </p:sp>
    </p:spTree>
    <p:extLst>
      <p:ext uri="{BB962C8B-B14F-4D97-AF65-F5344CB8AC3E}">
        <p14:creationId xmlns:p14="http://schemas.microsoft.com/office/powerpoint/2010/main" val="19706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F2B67-776B-EB82-D341-046879FD7277}"/>
              </a:ext>
            </a:extLst>
          </p:cNvPr>
          <p:cNvSpPr>
            <a:spLocks noGrp="1"/>
          </p:cNvSpPr>
          <p:nvPr>
            <p:ph type="title"/>
          </p:nvPr>
        </p:nvSpPr>
        <p:spPr>
          <a:xfrm>
            <a:off x="838200" y="365126"/>
            <a:ext cx="10515600" cy="862784"/>
          </a:xfrm>
        </p:spPr>
        <p:txBody>
          <a:bodyPr>
            <a:normAutofit fontScale="90000"/>
          </a:bodyPr>
          <a:lstStyle/>
          <a:p>
            <a:pPr algn="ctr"/>
            <a:br>
              <a:rPr lang="fr-FR" sz="4400" b="1" dirty="0">
                <a:solidFill>
                  <a:srgbClr val="C00000"/>
                </a:solidFill>
              </a:rPr>
            </a:br>
            <a:r>
              <a:rPr lang="fr-FR" sz="4400" b="1" dirty="0">
                <a:solidFill>
                  <a:srgbClr val="C00000"/>
                </a:solidFill>
                <a:latin typeface="+mn-lt"/>
              </a:rPr>
              <a:t>Édouard et Alexis de Tocqueville en Irlande</a:t>
            </a:r>
            <a:br>
              <a:rPr lang="fr-FR" sz="4400" b="1" dirty="0">
                <a:solidFill>
                  <a:srgbClr val="C00000"/>
                </a:solidFill>
              </a:rPr>
            </a:br>
            <a:endParaRPr lang="fr-FR" dirty="0"/>
          </a:p>
        </p:txBody>
      </p:sp>
      <p:sp>
        <p:nvSpPr>
          <p:cNvPr id="3" name="Espace réservé du contenu 2">
            <a:extLst>
              <a:ext uri="{FF2B5EF4-FFF2-40B4-BE49-F238E27FC236}">
                <a16:creationId xmlns:a16="http://schemas.microsoft.com/office/drawing/2014/main" id="{EA01F774-0E97-3444-9D7B-B45F90077A58}"/>
              </a:ext>
            </a:extLst>
          </p:cNvPr>
          <p:cNvSpPr>
            <a:spLocks noGrp="1"/>
          </p:cNvSpPr>
          <p:nvPr>
            <p:ph idx="1"/>
          </p:nvPr>
        </p:nvSpPr>
        <p:spPr>
          <a:xfrm>
            <a:off x="418011" y="1227910"/>
            <a:ext cx="11325498" cy="5172890"/>
          </a:xfrm>
        </p:spPr>
        <p:txBody>
          <a:bodyPr>
            <a:normAutofit fontScale="70000" lnSpcReduction="20000"/>
          </a:bodyPr>
          <a:lstStyle/>
          <a:p>
            <a:pPr indent="180340" algn="just">
              <a:lnSpc>
                <a:spcPct val="150000"/>
              </a:lnSpc>
            </a:pPr>
            <a:r>
              <a:rPr lang="fr-FR" sz="2600" b="1" dirty="0">
                <a:solidFill>
                  <a:srgbClr val="0070C0"/>
                </a:solidFill>
                <a:effectLst/>
                <a:ea typeface="Times New Roman" panose="02020603050405020304" pitchFamily="18" charset="0"/>
              </a:rPr>
              <a:t>À 11 ans d’intervalle, Édouard et Alexis de Tocqueville ont effectué un voyage en Irlande, Édouard du 29 juillet au 5 août 1824, Alexis du 7 juillet au 16 août 1835</a:t>
            </a:r>
          </a:p>
          <a:p>
            <a:pPr indent="180340" algn="just">
              <a:lnSpc>
                <a:spcPct val="150000"/>
              </a:lnSpc>
            </a:pPr>
            <a:r>
              <a:rPr lang="fr-FR" sz="2600" b="1" dirty="0">
                <a:solidFill>
                  <a:srgbClr val="0070C0"/>
                </a:solidFill>
                <a:effectLst/>
                <a:ea typeface="Times New Roman" panose="02020603050405020304" pitchFamily="18" charset="0"/>
              </a:rPr>
              <a:t>Il est intéressant de comparer ces deux voyages dont la nature et les objectifs n’étaient pas identiques et de voir les enseignements que nous pouvons en tirer </a:t>
            </a:r>
          </a:p>
          <a:p>
            <a:pPr indent="180340" algn="just">
              <a:lnSpc>
                <a:spcPct val="150000"/>
              </a:lnSpc>
            </a:pPr>
            <a:r>
              <a:rPr lang="fr-FR" sz="2600" b="1" dirty="0">
                <a:solidFill>
                  <a:srgbClr val="0070C0"/>
                </a:solidFill>
                <a:effectLst/>
                <a:ea typeface="Times New Roman" panose="02020603050405020304" pitchFamily="18" charset="0"/>
              </a:rPr>
              <a:t>Ils différent d’une part par la durée, huit jours d’un côté, quarantaine dans l’autre, d’autre part par le trajet et les lieux visités ; l’essentiel du voyage d’Édouard se situe dans une toute petite partie de l’Irlande du Nord, Alexis parcourt une bien plus vaste partie du sud-sud-ouest du pays, les objectifs poursuivis ne sont pas les mêmes, Édouard fait une visite touristique en Angleterre, en Écosse et en Irlande. Il voyage avec trois compagnons, ils sont plus intéressés par la vision romantique de temps de l’Écosse - mise en valeur par Walter Scott - que par l’Irlande qui est pauvre, sale et peu attractive. Alexis a entrepris ce voyage avec Gustave de Beaumont, son compagnon de voyage aux États-Unis, qui souhaite analyser </a:t>
            </a:r>
            <a:r>
              <a:rPr lang="fr-FR" sz="2600" b="1" i="1" dirty="0">
                <a:solidFill>
                  <a:srgbClr val="0070C0"/>
                </a:solidFill>
                <a:effectLst/>
                <a:ea typeface="Times New Roman" panose="02020603050405020304" pitchFamily="18" charset="0"/>
              </a:rPr>
              <a:t>l’Irlande sociale, politique et religieuse. </a:t>
            </a:r>
            <a:r>
              <a:rPr lang="fr-FR" sz="2600" b="1" dirty="0">
                <a:solidFill>
                  <a:srgbClr val="0070C0"/>
                </a:solidFill>
                <a:effectLst/>
                <a:ea typeface="Times New Roman" panose="02020603050405020304" pitchFamily="18" charset="0"/>
              </a:rPr>
              <a:t>Ils choisissent pour cela d’employer les mêmes techniques d’enquêtes et de questionnaire qu’ils ont utilisées Amérique</a:t>
            </a:r>
          </a:p>
          <a:p>
            <a:endParaRPr lang="fr-FR" dirty="0"/>
          </a:p>
        </p:txBody>
      </p:sp>
    </p:spTree>
    <p:extLst>
      <p:ext uri="{BB962C8B-B14F-4D97-AF65-F5344CB8AC3E}">
        <p14:creationId xmlns:p14="http://schemas.microsoft.com/office/powerpoint/2010/main" val="18931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282F1-D865-27B2-18D9-2A224EB053F3}"/>
              </a:ext>
            </a:extLst>
          </p:cNvPr>
          <p:cNvSpPr>
            <a:spLocks noGrp="1"/>
          </p:cNvSpPr>
          <p:nvPr>
            <p:ph type="title"/>
          </p:nvPr>
        </p:nvSpPr>
        <p:spPr>
          <a:xfrm>
            <a:off x="561703" y="201052"/>
            <a:ext cx="11103427" cy="1325563"/>
          </a:xfrm>
        </p:spPr>
        <p:txBody>
          <a:bodyPr>
            <a:normAutofit/>
          </a:bodyPr>
          <a:lstStyle/>
          <a:p>
            <a:pPr algn="ctr"/>
            <a:r>
              <a:rPr lang="fr-FR" sz="3100" b="1" dirty="0">
                <a:solidFill>
                  <a:srgbClr val="C00000"/>
                </a:solidFill>
                <a:effectLst/>
                <a:latin typeface="+mn-lt"/>
                <a:ea typeface="Times New Roman" panose="02020603050405020304" pitchFamily="18" charset="0"/>
              </a:rPr>
              <a:t>Le voyage d’Alexis de Tocqueville en Irlande, 6 juillet-16 août 1835</a:t>
            </a:r>
            <a:br>
              <a:rPr lang="fr-FR" sz="4400" dirty="0">
                <a:solidFill>
                  <a:srgbClr val="C00000"/>
                </a:solidFill>
                <a:effectLst/>
                <a:latin typeface="+mn-lt"/>
                <a:ea typeface="Times New Roman" panose="02020603050405020304" pitchFamily="18" charset="0"/>
              </a:rPr>
            </a:br>
            <a:r>
              <a:rPr lang="fr-FR" sz="3100" b="1" dirty="0">
                <a:solidFill>
                  <a:srgbClr val="B5218B"/>
                </a:solidFill>
                <a:effectLst/>
                <a:latin typeface="+mn-lt"/>
                <a:ea typeface="Times New Roman" panose="02020603050405020304" pitchFamily="18" charset="0"/>
              </a:rPr>
              <a:t>I Les conditions du voyage</a:t>
            </a:r>
            <a:endParaRPr lang="fr-FR" sz="3100" dirty="0"/>
          </a:p>
        </p:txBody>
      </p:sp>
      <p:sp>
        <p:nvSpPr>
          <p:cNvPr id="3" name="Espace réservé du contenu 2">
            <a:extLst>
              <a:ext uri="{FF2B5EF4-FFF2-40B4-BE49-F238E27FC236}">
                <a16:creationId xmlns:a16="http://schemas.microsoft.com/office/drawing/2014/main" id="{4E71E704-5C40-F659-6570-5EDB711977A7}"/>
              </a:ext>
            </a:extLst>
          </p:cNvPr>
          <p:cNvSpPr>
            <a:spLocks noGrp="1"/>
          </p:cNvSpPr>
          <p:nvPr>
            <p:ph sz="half" idx="1"/>
          </p:nvPr>
        </p:nvSpPr>
        <p:spPr>
          <a:xfrm>
            <a:off x="561702" y="1825625"/>
            <a:ext cx="7537267" cy="4522924"/>
          </a:xfrm>
        </p:spPr>
        <p:txBody>
          <a:bodyPr>
            <a:noAutofit/>
          </a:bodyPr>
          <a:lstStyle/>
          <a:p>
            <a:pPr algn="just"/>
            <a:r>
              <a:rPr lang="fr-FR" sz="2000" b="1" dirty="0">
                <a:solidFill>
                  <a:srgbClr val="0070C0"/>
                </a:solidFill>
                <a:effectLst/>
                <a:ea typeface="Times New Roman" panose="02020603050405020304" pitchFamily="18" charset="0"/>
              </a:rPr>
              <a:t>Les deux amis s’étaient mis d’accord, Gustave de Beaumont traiterait le sujet dans un prochain livre. Pour ce faire, et pour compléter son information, il revint en Irlande avec sa femme, Clémentine de La Fayette, en 1837, et publia son livre en 1839 </a:t>
            </a:r>
          </a:p>
          <a:p>
            <a:pPr indent="180340" algn="just">
              <a:lnSpc>
                <a:spcPct val="100000"/>
              </a:lnSpc>
            </a:pPr>
            <a:r>
              <a:rPr lang="fr-FR" sz="2000" b="1" dirty="0">
                <a:solidFill>
                  <a:srgbClr val="0070C0"/>
                </a:solidFill>
                <a:effectLst/>
                <a:ea typeface="Times New Roman" panose="02020603050405020304" pitchFamily="18" charset="0"/>
              </a:rPr>
              <a:t>La situation de l’Irlande était évolutive et attirait l’attention des libéraux, notamment en France. En 1826, </a:t>
            </a:r>
            <a:r>
              <a:rPr lang="fr-FR" sz="2000" b="1" dirty="0" err="1">
                <a:solidFill>
                  <a:srgbClr val="0070C0"/>
                </a:solidFill>
                <a:effectLst/>
                <a:ea typeface="Times New Roman" panose="02020603050405020304" pitchFamily="18" charset="0"/>
              </a:rPr>
              <a:t>Duvergier</a:t>
            </a:r>
            <a:r>
              <a:rPr lang="fr-FR" sz="2000" b="1" dirty="0">
                <a:solidFill>
                  <a:srgbClr val="0070C0"/>
                </a:solidFill>
                <a:effectLst/>
                <a:ea typeface="Times New Roman" panose="02020603050405020304" pitchFamily="18" charset="0"/>
              </a:rPr>
              <a:t> de </a:t>
            </a:r>
            <a:r>
              <a:rPr lang="fr-FR" sz="2000" b="1" dirty="0" err="1">
                <a:solidFill>
                  <a:srgbClr val="0070C0"/>
                </a:solidFill>
                <a:effectLst/>
                <a:ea typeface="Times New Roman" panose="02020603050405020304" pitchFamily="18" charset="0"/>
              </a:rPr>
              <a:t>Hauranne</a:t>
            </a:r>
            <a:r>
              <a:rPr lang="fr-FR" sz="2000" b="1" dirty="0">
                <a:solidFill>
                  <a:srgbClr val="0070C0"/>
                </a:solidFill>
                <a:effectLst/>
                <a:ea typeface="Times New Roman" panose="02020603050405020304" pitchFamily="18" charset="0"/>
              </a:rPr>
              <a:t> avait publié dans </a:t>
            </a:r>
            <a:r>
              <a:rPr lang="fr-FR" sz="2000" b="1" i="1" dirty="0">
                <a:solidFill>
                  <a:srgbClr val="0070C0"/>
                </a:solidFill>
                <a:effectLst/>
                <a:ea typeface="Times New Roman" panose="02020603050405020304" pitchFamily="18" charset="0"/>
              </a:rPr>
              <a:t>Le Globe</a:t>
            </a:r>
            <a:r>
              <a:rPr lang="fr-FR" sz="2000" b="1" dirty="0">
                <a:solidFill>
                  <a:srgbClr val="0070C0"/>
                </a:solidFill>
                <a:effectLst/>
                <a:ea typeface="Times New Roman" panose="02020603050405020304" pitchFamily="18" charset="0"/>
              </a:rPr>
              <a:t>, des </a:t>
            </a:r>
            <a:r>
              <a:rPr lang="fr-FR" sz="2000" b="1" i="1" dirty="0">
                <a:solidFill>
                  <a:srgbClr val="0070C0"/>
                </a:solidFill>
                <a:effectLst/>
                <a:ea typeface="Times New Roman" panose="02020603050405020304" pitchFamily="18" charset="0"/>
              </a:rPr>
              <a:t>Lettres sur la situation en Irlande</a:t>
            </a:r>
            <a:r>
              <a:rPr lang="fr-FR" sz="2000" b="1" dirty="0">
                <a:solidFill>
                  <a:srgbClr val="0070C0"/>
                </a:solidFill>
                <a:effectLst/>
                <a:ea typeface="Times New Roman" panose="02020603050405020304" pitchFamily="18" charset="0"/>
              </a:rPr>
              <a:t>, dénonçant l’oppression des catholiques par les protestants qui les avaient dépouillés de leurs terres par confiscations successives sous les règnes d'Élisabeth I</a:t>
            </a:r>
            <a:r>
              <a:rPr lang="fr-FR" sz="2000" b="1" baseline="30000" dirty="0">
                <a:solidFill>
                  <a:srgbClr val="0070C0"/>
                </a:solidFill>
                <a:effectLst/>
                <a:ea typeface="Times New Roman" panose="02020603050405020304" pitchFamily="18" charset="0"/>
              </a:rPr>
              <a:t>ère</a:t>
            </a:r>
            <a:r>
              <a:rPr lang="fr-FR" sz="2000" b="1" dirty="0">
                <a:solidFill>
                  <a:srgbClr val="0070C0"/>
                </a:solidFill>
                <a:effectLst/>
                <a:ea typeface="Times New Roman" panose="02020603050405020304" pitchFamily="18" charset="0"/>
              </a:rPr>
              <a:t>, de Jacques Ier, de Cromwell, et enfin du règne de Guillaume III</a:t>
            </a:r>
          </a:p>
          <a:p>
            <a:pPr indent="180340" algn="just">
              <a:lnSpc>
                <a:spcPct val="100000"/>
              </a:lnSpc>
            </a:pPr>
            <a:r>
              <a:rPr lang="fr-FR" sz="2000" b="1" dirty="0">
                <a:solidFill>
                  <a:srgbClr val="0070C0"/>
                </a:solidFill>
                <a:effectLst/>
                <a:ea typeface="Times New Roman" panose="02020603050405020304" pitchFamily="18" charset="0"/>
              </a:rPr>
              <a:t>Tocqueville et Beaumont fréquentaient les salons des </a:t>
            </a:r>
            <a:r>
              <a:rPr lang="fr-FR" sz="2000" b="1" dirty="0" err="1">
                <a:solidFill>
                  <a:srgbClr val="0070C0"/>
                </a:solidFill>
                <a:effectLst/>
                <a:ea typeface="Times New Roman" panose="02020603050405020304" pitchFamily="18" charset="0"/>
              </a:rPr>
              <a:t>irlandophiles</a:t>
            </a:r>
            <a:r>
              <a:rPr lang="fr-FR" sz="2000" b="1" dirty="0">
                <a:solidFill>
                  <a:srgbClr val="0070C0"/>
                </a:solidFill>
                <a:effectLst/>
                <a:ea typeface="Times New Roman" panose="02020603050405020304" pitchFamily="18" charset="0"/>
              </a:rPr>
              <a:t>, comme celui de Mme </a:t>
            </a:r>
            <a:r>
              <a:rPr lang="fr-FR" sz="2000" b="1" dirty="0" err="1">
                <a:solidFill>
                  <a:srgbClr val="0070C0"/>
                </a:solidFill>
                <a:effectLst/>
                <a:ea typeface="Times New Roman" panose="02020603050405020304" pitchFamily="18" charset="0"/>
              </a:rPr>
              <a:t>Ancelot</a:t>
            </a:r>
            <a:r>
              <a:rPr lang="fr-FR" sz="2000" b="1" dirty="0">
                <a:solidFill>
                  <a:srgbClr val="0070C0"/>
                </a:solidFill>
                <a:effectLst/>
                <a:ea typeface="Times New Roman" panose="02020603050405020304" pitchFamily="18" charset="0"/>
              </a:rPr>
              <a:t> et souhaitaient se rendre dans le pays qui n’était plus visité que par les libéraux </a:t>
            </a:r>
          </a:p>
        </p:txBody>
      </p:sp>
      <p:sp>
        <p:nvSpPr>
          <p:cNvPr id="4" name="Espace réservé du contenu 3">
            <a:extLst>
              <a:ext uri="{FF2B5EF4-FFF2-40B4-BE49-F238E27FC236}">
                <a16:creationId xmlns:a16="http://schemas.microsoft.com/office/drawing/2014/main" id="{4C3FD6F9-D9AC-FE9B-E328-E0077C4F3A09}"/>
              </a:ext>
            </a:extLst>
          </p:cNvPr>
          <p:cNvSpPr>
            <a:spLocks noGrp="1"/>
          </p:cNvSpPr>
          <p:nvPr>
            <p:ph sz="half" idx="2"/>
          </p:nvPr>
        </p:nvSpPr>
        <p:spPr>
          <a:xfrm>
            <a:off x="8098970" y="1708059"/>
            <a:ext cx="3607525" cy="4351338"/>
          </a:xfrm>
        </p:spPr>
        <p:txBody>
          <a:bodyPr>
            <a:normAutofit fontScale="92500"/>
          </a:bodyPr>
          <a:lstStyle/>
          <a:p>
            <a:endParaRPr lang="fr-FR" dirty="0"/>
          </a:p>
          <a:p>
            <a:endParaRPr lang="fr-FR" dirty="0"/>
          </a:p>
          <a:p>
            <a:endParaRPr lang="fr-FR" dirty="0"/>
          </a:p>
          <a:p>
            <a:endParaRPr lang="fr-FR" dirty="0"/>
          </a:p>
          <a:p>
            <a:endParaRPr lang="fr-FR" dirty="0"/>
          </a:p>
          <a:p>
            <a:endParaRPr lang="fr-FR" dirty="0"/>
          </a:p>
          <a:p>
            <a:endParaRPr lang="fr-FR" dirty="0"/>
          </a:p>
          <a:p>
            <a:r>
              <a:rPr lang="fr-FR" sz="800" dirty="0"/>
              <a:t> </a:t>
            </a:r>
          </a:p>
          <a:p>
            <a:pPr indent="0" algn="just">
              <a:lnSpc>
                <a:spcPct val="150000"/>
              </a:lnSpc>
              <a:buNone/>
            </a:pPr>
            <a:r>
              <a:rPr lang="fr-FR" sz="1800" b="1" dirty="0">
                <a:solidFill>
                  <a:srgbClr val="000000"/>
                </a:solidFill>
                <a:latin typeface="Garamond" panose="02020404030301010803" pitchFamily="18" charset="0"/>
                <a:ea typeface="Times New Roman" panose="02020603050405020304" pitchFamily="18" charset="0"/>
              </a:rPr>
              <a:t>      </a:t>
            </a:r>
            <a:r>
              <a:rPr lang="fr-FR" sz="1800" b="1" dirty="0">
                <a:solidFill>
                  <a:srgbClr val="000000"/>
                </a:solidFill>
                <a:effectLst/>
                <a:latin typeface="Garamond" panose="02020404030301010803" pitchFamily="18" charset="0"/>
                <a:ea typeface="Times New Roman" panose="02020603050405020304" pitchFamily="18" charset="0"/>
              </a:rPr>
              <a:t> </a:t>
            </a:r>
            <a:r>
              <a:rPr lang="fr-FR" sz="1800" b="1" dirty="0">
                <a:solidFill>
                  <a:srgbClr val="B5218B"/>
                </a:solidFill>
                <a:effectLst/>
                <a:latin typeface="Garamond" panose="02020404030301010803" pitchFamily="18" charset="0"/>
                <a:ea typeface="Times New Roman" panose="02020603050405020304" pitchFamily="18" charset="0"/>
              </a:rPr>
              <a:t>Gustave de Beaumont en 1845</a:t>
            </a:r>
            <a:endParaRPr lang="fr-FR" sz="1800" dirty="0">
              <a:solidFill>
                <a:srgbClr val="B5218B"/>
              </a:solidFill>
              <a:effectLst/>
              <a:latin typeface="Times New Roman" panose="02020603050405020304" pitchFamily="18" charset="0"/>
              <a:ea typeface="Times New Roman" panose="02020603050405020304" pitchFamily="18" charset="0"/>
            </a:endParaRPr>
          </a:p>
          <a:p>
            <a:endParaRPr lang="fr-FR" sz="800" dirty="0"/>
          </a:p>
        </p:txBody>
      </p:sp>
      <p:pic>
        <p:nvPicPr>
          <p:cNvPr id="5" name="Image 4" descr="ON THIS DAY: 3 NOVEMBER 1845: Irish Delegation visited LORD Heytesbury ...">
            <a:extLst>
              <a:ext uri="{FF2B5EF4-FFF2-40B4-BE49-F238E27FC236}">
                <a16:creationId xmlns:a16="http://schemas.microsoft.com/office/drawing/2014/main" id="{DFE986ED-FE40-0126-C827-877C8B4B8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6715" y="2410496"/>
            <a:ext cx="3437085" cy="2290871"/>
          </a:xfrm>
          <a:prstGeom prst="rect">
            <a:avLst/>
          </a:prstGeom>
          <a:noFill/>
          <a:ln>
            <a:noFill/>
          </a:ln>
        </p:spPr>
      </p:pic>
    </p:spTree>
    <p:extLst>
      <p:ext uri="{BB962C8B-B14F-4D97-AF65-F5344CB8AC3E}">
        <p14:creationId xmlns:p14="http://schemas.microsoft.com/office/powerpoint/2010/main" val="25938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9A0BA-AA5B-AD39-77F4-5139ED357CDC}"/>
              </a:ext>
            </a:extLst>
          </p:cNvPr>
          <p:cNvSpPr>
            <a:spLocks noGrp="1"/>
          </p:cNvSpPr>
          <p:nvPr>
            <p:ph type="title"/>
          </p:nvPr>
        </p:nvSpPr>
        <p:spPr>
          <a:xfrm>
            <a:off x="509451" y="365125"/>
            <a:ext cx="11286309" cy="1325563"/>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400" b="1" dirty="0">
                <a:solidFill>
                  <a:srgbClr val="B5218B"/>
                </a:solidFill>
                <a:effectLst/>
                <a:latin typeface="+mn-lt"/>
                <a:ea typeface="Times New Roman" panose="02020603050405020304" pitchFamily="18" charset="0"/>
              </a:rPr>
              <a:t>Les lettres de recommandation et les interlocuteurs rencontrés pendant le voyage</a:t>
            </a:r>
            <a:endParaRPr lang="fr-FR" sz="2400" dirty="0">
              <a:solidFill>
                <a:srgbClr val="B5218B"/>
              </a:solidFill>
              <a:latin typeface="+mn-lt"/>
            </a:endParaRPr>
          </a:p>
        </p:txBody>
      </p:sp>
      <p:sp>
        <p:nvSpPr>
          <p:cNvPr id="3" name="Espace réservé du contenu 2">
            <a:extLst>
              <a:ext uri="{FF2B5EF4-FFF2-40B4-BE49-F238E27FC236}">
                <a16:creationId xmlns:a16="http://schemas.microsoft.com/office/drawing/2014/main" id="{2FFD073C-0B4C-304C-8FFB-C8DD3AD645BD}"/>
              </a:ext>
            </a:extLst>
          </p:cNvPr>
          <p:cNvSpPr>
            <a:spLocks noGrp="1"/>
          </p:cNvSpPr>
          <p:nvPr>
            <p:ph idx="1"/>
          </p:nvPr>
        </p:nvSpPr>
        <p:spPr>
          <a:xfrm>
            <a:off x="600891" y="1825625"/>
            <a:ext cx="11025052" cy="4351338"/>
          </a:xfrm>
        </p:spPr>
        <p:txBody>
          <a:bodyPr/>
          <a:lstStyle/>
          <a:p>
            <a:pPr algn="just"/>
            <a:r>
              <a:rPr lang="fr-FR"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Comme aux États-Unis, les deux voyageurs arrivent dans le pays munis de lettres de recommandations et aux différentes étapes ils en reçoivent de nouvelles essentiellement en direction du clergé catholique, d’une part, et de la magistrature et des avocats protestants de l’autre. Le 26 juillet Alexis écrit de Kilkenny à sa cousine, Madame de Grancey </a:t>
            </a:r>
          </a:p>
          <a:p>
            <a:endParaRPr lang="fr-FR" sz="1800" dirty="0">
              <a:effectLst/>
              <a:latin typeface="Times New Roman" panose="02020603050405020304" pitchFamily="18" charset="0"/>
              <a:ea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43C6BB5D-791A-5F2F-A44F-C94A98447E46}"/>
              </a:ext>
            </a:extLst>
          </p:cNvPr>
          <p:cNvPicPr>
            <a:picLocks noChangeAspect="1"/>
          </p:cNvPicPr>
          <p:nvPr/>
        </p:nvPicPr>
        <p:blipFill>
          <a:blip r:embed="rId2"/>
          <a:stretch>
            <a:fillRect/>
          </a:stretch>
        </p:blipFill>
        <p:spPr>
          <a:xfrm>
            <a:off x="1273762" y="3200400"/>
            <a:ext cx="9942494" cy="3111500"/>
          </a:xfrm>
          <a:prstGeom prst="rect">
            <a:avLst/>
          </a:prstGeom>
        </p:spPr>
      </p:pic>
    </p:spTree>
    <p:extLst>
      <p:ext uri="{BB962C8B-B14F-4D97-AF65-F5344CB8AC3E}">
        <p14:creationId xmlns:p14="http://schemas.microsoft.com/office/powerpoint/2010/main" val="136848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022A0-21AE-0D90-2946-E4E74E80DA8C}"/>
              </a:ext>
            </a:extLst>
          </p:cNvPr>
          <p:cNvSpPr>
            <a:spLocks noGrp="1"/>
          </p:cNvSpPr>
          <p:nvPr>
            <p:ph type="title"/>
          </p:nvPr>
        </p:nvSpPr>
        <p:spPr>
          <a:xfrm>
            <a:off x="509451" y="365126"/>
            <a:ext cx="11312435" cy="954224"/>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36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Les lettres de recommandation et les interlocuteurs rencontrés pendant le voyage</a:t>
            </a:r>
            <a:endParaRPr lang="fr-FR" sz="2700"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91059ED-79C6-C25A-1C8F-DA149D06C627}"/>
              </a:ext>
            </a:extLst>
          </p:cNvPr>
          <p:cNvSpPr>
            <a:spLocks noGrp="1"/>
          </p:cNvSpPr>
          <p:nvPr>
            <p:ph sz="half" idx="1"/>
          </p:nvPr>
        </p:nvSpPr>
        <p:spPr>
          <a:xfrm>
            <a:off x="838199" y="1825625"/>
            <a:ext cx="7195457" cy="4351338"/>
          </a:xfrm>
        </p:spPr>
        <p:txBody>
          <a:bodyPr>
            <a:normAutofit fontScale="25000" lnSpcReduction="20000"/>
          </a:bodyPr>
          <a:lstStyle/>
          <a:p>
            <a:endParaRPr lang="fr-FR" dirty="0"/>
          </a:p>
          <a:p>
            <a:pPr algn="just"/>
            <a:endParaRPr lang="fr-FR" sz="9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fr-FR" sz="9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Beaumont quitte l’Irlande le premier, il part pour l’Écosse le 13. Alexis ne le suit pas, il a d’autres préoccupations, les préparatifs de son mariage dont le projet avait été mis à mal par ses frères et belles-sœurs et son cousin </a:t>
            </a:r>
            <a:r>
              <a:rPr lang="fr-FR" sz="96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Kergorlay</a:t>
            </a:r>
            <a:r>
              <a:rPr lang="fr-FR" sz="9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fr-FR" sz="9600" b="1"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l’ami catastrophe</a:t>
            </a:r>
            <a:r>
              <a:rPr lang="fr-FR" sz="9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qui entendait interdire absolument cette mésalliance. Marie </a:t>
            </a:r>
            <a:r>
              <a:rPr lang="fr-FR" sz="96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Mottley</a:t>
            </a:r>
            <a:r>
              <a:rPr lang="fr-FR" sz="9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maîtresse de Tocqueville depuis six ans, qu’il s’apprêtait à épouser, n’avait-elle pas six ans de plus que lui, n’appartenait-elle pas à la petite bourgeoisie libérale, n’était-elle pas anglaise de surcroit ? Le mariage fut célébré le 26 octobre suivant</a:t>
            </a:r>
            <a:endParaRPr lang="fr-FR" sz="9600" b="1" dirty="0">
              <a:solidFill>
                <a:srgbClr val="0070C0"/>
              </a:solidFill>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36BCB1C3-3D39-708A-82CF-DC48BF2C1F70}"/>
              </a:ext>
            </a:extLst>
          </p:cNvPr>
          <p:cNvSpPr>
            <a:spLocks noGrp="1"/>
          </p:cNvSpPr>
          <p:nvPr>
            <p:ph sz="half" idx="2"/>
          </p:nvPr>
        </p:nvSpPr>
        <p:spPr>
          <a:xfrm>
            <a:off x="8242663" y="1825625"/>
            <a:ext cx="3111136" cy="4351338"/>
          </a:xfrm>
        </p:spPr>
        <p:txBody>
          <a:bodyPr>
            <a:normAutofit fontScale="25000" lnSpcReduction="20000"/>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sz="1800" dirty="0"/>
          </a:p>
          <a:p>
            <a:pPr indent="0" algn="just">
              <a:lnSpc>
                <a:spcPct val="150000"/>
              </a:lnSpc>
              <a:buNone/>
            </a:pPr>
            <a:endParaRPr lang="fr-FR" sz="1800" b="1" dirty="0">
              <a:solidFill>
                <a:srgbClr val="000000"/>
              </a:solidFill>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b="1" dirty="0">
              <a:solidFill>
                <a:srgbClr val="000000"/>
              </a:solidFill>
              <a:effectLst/>
              <a:latin typeface="Garamond" panose="02020404030301010803" pitchFamily="18" charset="0"/>
              <a:ea typeface="Times New Roman" panose="02020603050405020304" pitchFamily="18" charset="0"/>
            </a:endParaRPr>
          </a:p>
          <a:p>
            <a:pPr indent="0" algn="ctr">
              <a:lnSpc>
                <a:spcPct val="150000"/>
              </a:lnSpc>
              <a:buNone/>
            </a:pPr>
            <a:r>
              <a:rPr lang="fr-FR" sz="6200" b="1" dirty="0">
                <a:solidFill>
                  <a:srgbClr val="B5218B"/>
                </a:solidFill>
                <a:effectLst/>
                <a:latin typeface="Garamond" panose="02020404030301010803" pitchFamily="18" charset="0"/>
                <a:ea typeface="Times New Roman" panose="02020603050405020304" pitchFamily="18" charset="0"/>
              </a:rPr>
              <a:t>Marie </a:t>
            </a:r>
            <a:r>
              <a:rPr lang="fr-FR" sz="6200" b="1" dirty="0" err="1">
                <a:solidFill>
                  <a:srgbClr val="B5218B"/>
                </a:solidFill>
                <a:effectLst/>
                <a:latin typeface="Garamond" panose="02020404030301010803" pitchFamily="18" charset="0"/>
                <a:ea typeface="Times New Roman" panose="02020603050405020304" pitchFamily="18" charset="0"/>
              </a:rPr>
              <a:t>Mottley</a:t>
            </a:r>
            <a:r>
              <a:rPr lang="fr-FR" sz="6200" b="1" dirty="0">
                <a:solidFill>
                  <a:srgbClr val="B5218B"/>
                </a:solidFill>
                <a:effectLst/>
                <a:latin typeface="Garamond" panose="02020404030301010803" pitchFamily="18" charset="0"/>
                <a:ea typeface="Times New Roman" panose="02020603050405020304" pitchFamily="18" charset="0"/>
              </a:rPr>
              <a:t> en 1831</a:t>
            </a:r>
          </a:p>
          <a:p>
            <a:pPr indent="0" algn="just">
              <a:lnSpc>
                <a:spcPct val="150000"/>
              </a:lnSpc>
              <a:buNone/>
            </a:pPr>
            <a:br>
              <a:rPr lang="fr-FR"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br>
              <a:rPr lang="fr-FR"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fr-FR" sz="1800" dirty="0">
                <a:solidFill>
                  <a:srgbClr val="000000"/>
                </a:solidFill>
                <a:effectLst/>
                <a:latin typeface="Garamond" panose="02020404030301010803" pitchFamily="18" charset="0"/>
                <a:ea typeface="Times New Roman" panose="02020603050405020304" pitchFamily="18" charset="0"/>
              </a:rPr>
              <a:t> </a:t>
            </a:r>
            <a:endParaRPr lang="fr-FR" sz="1800" dirty="0"/>
          </a:p>
        </p:txBody>
      </p:sp>
      <p:pic>
        <p:nvPicPr>
          <p:cNvPr id="8" name="Image 7">
            <a:extLst>
              <a:ext uri="{FF2B5EF4-FFF2-40B4-BE49-F238E27FC236}">
                <a16:creationId xmlns:a16="http://schemas.microsoft.com/office/drawing/2014/main" id="{1EFD2059-1709-CDA2-BEA5-B0FA34F09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745" y="1825624"/>
            <a:ext cx="2511244" cy="3190845"/>
          </a:xfrm>
          <a:prstGeom prst="rect">
            <a:avLst/>
          </a:prstGeom>
        </p:spPr>
      </p:pic>
    </p:spTree>
    <p:extLst>
      <p:ext uri="{BB962C8B-B14F-4D97-AF65-F5344CB8AC3E}">
        <p14:creationId xmlns:p14="http://schemas.microsoft.com/office/powerpoint/2010/main" val="365635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2C83F-39BA-3E04-4961-24761A8FE3C2}"/>
              </a:ext>
            </a:extLst>
          </p:cNvPr>
          <p:cNvSpPr>
            <a:spLocks noGrp="1"/>
          </p:cNvSpPr>
          <p:nvPr>
            <p:ph type="title"/>
          </p:nvPr>
        </p:nvSpPr>
        <p:spPr>
          <a:xfrm>
            <a:off x="431074" y="365126"/>
            <a:ext cx="11390812" cy="993412"/>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8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II L’itinéraire </a:t>
            </a:r>
            <a:endParaRPr lang="fr-FR" sz="2800" dirty="0">
              <a:solidFill>
                <a:srgbClr val="B5218B"/>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C21F3F40-F61A-4F68-9DFE-4C9F7E74E6C4}"/>
              </a:ext>
            </a:extLst>
          </p:cNvPr>
          <p:cNvSpPr>
            <a:spLocks noGrp="1"/>
          </p:cNvSpPr>
          <p:nvPr>
            <p:ph idx="1"/>
          </p:nvPr>
        </p:nvSpPr>
        <p:spPr>
          <a:xfrm>
            <a:off x="692331" y="1358538"/>
            <a:ext cx="10829109" cy="4818425"/>
          </a:xfrm>
        </p:spPr>
        <p:txBody>
          <a:bodyPr>
            <a:noAutofit/>
          </a:bodyPr>
          <a:lstStyle/>
          <a:p>
            <a:pPr indent="180340" algn="just">
              <a:lnSpc>
                <a:spcPct val="100000"/>
              </a:lnSpc>
            </a:pPr>
            <a:endParaRPr lang="fr-FR" sz="2200" b="1" dirty="0">
              <a:solidFill>
                <a:srgbClr val="0070C0"/>
              </a:solidFill>
              <a:effectLst/>
              <a:ea typeface="Times New Roman" panose="02020603050405020304" pitchFamily="18" charset="0"/>
            </a:endParaRPr>
          </a:p>
          <a:p>
            <a:pPr indent="180340" algn="just">
              <a:lnSpc>
                <a:spcPct val="100000"/>
              </a:lnSpc>
            </a:pPr>
            <a:r>
              <a:rPr lang="fr-FR" sz="2200" b="1" dirty="0">
                <a:solidFill>
                  <a:srgbClr val="0070C0"/>
                </a:solidFill>
                <a:effectLst/>
                <a:ea typeface="Times New Roman" panose="02020603050405020304" pitchFamily="18" charset="0"/>
              </a:rPr>
              <a:t>Alexis et Beaumont demeurent à Dublin du 6 au 11 juillet où ils rencontrent M. W. Murphy, le catholique le plus riche d’Irlande, ami de O’connell, « le libérateur ». Le 9 ils visitent la maison de mendicité ; le 11, ils interrogent M. Kelly, avocat irlandais chargé de la direction des </a:t>
            </a:r>
            <a:r>
              <a:rPr lang="fr-FR" sz="2200" b="1" i="1" dirty="0">
                <a:solidFill>
                  <a:srgbClr val="0070C0"/>
                </a:solidFill>
                <a:effectLst/>
                <a:ea typeface="Times New Roman" panose="02020603050405020304" pitchFamily="18" charset="0"/>
              </a:rPr>
              <a:t>National </a:t>
            </a:r>
            <a:r>
              <a:rPr lang="fr-FR" sz="2200" b="1" i="1" dirty="0" err="1">
                <a:solidFill>
                  <a:srgbClr val="0070C0"/>
                </a:solidFill>
                <a:effectLst/>
                <a:ea typeface="Times New Roman" panose="02020603050405020304" pitchFamily="18" charset="0"/>
              </a:rPr>
              <a:t>schools</a:t>
            </a:r>
            <a:r>
              <a:rPr lang="fr-FR" sz="2200" b="1" dirty="0">
                <a:solidFill>
                  <a:srgbClr val="0070C0"/>
                </a:solidFill>
                <a:effectLst/>
                <a:ea typeface="Times New Roman" panose="02020603050405020304" pitchFamily="18" charset="0"/>
              </a:rPr>
              <a:t>, et M. Wilson, ministre de l’église anglicane ; ils abordent la question de la possession et de la répartition des terres, du gouvernement, de l’école et des routes. De là, ils gagnent Kingstown, à proximité immédiate de Dublin, puis Carlow, où ils dînent, le 20 juillet chez l’évêque, Mgr Nolan, en compagnie de l’archevêque de la province et de quatre autres évêques</a:t>
            </a:r>
          </a:p>
          <a:p>
            <a:pPr indent="180340" algn="just">
              <a:lnSpc>
                <a:spcPct val="100000"/>
              </a:lnSpc>
            </a:pPr>
            <a:r>
              <a:rPr lang="fr-FR" sz="2200" b="1" dirty="0">
                <a:solidFill>
                  <a:srgbClr val="0070C0"/>
                </a:solidFill>
                <a:effectLst/>
                <a:ea typeface="Times New Roman" panose="02020603050405020304" pitchFamily="18" charset="0"/>
              </a:rPr>
              <a:t> Ils partent alors pour Waterford les 22-23 juillet où ils veulent assister aux procès criminels. Les avocats les invitent à dîner et les « </a:t>
            </a:r>
            <a:r>
              <a:rPr lang="fr-FR" sz="2200" b="1" i="1" dirty="0">
                <a:solidFill>
                  <a:srgbClr val="0070C0"/>
                </a:solidFill>
                <a:effectLst/>
                <a:ea typeface="Times New Roman" panose="02020603050405020304" pitchFamily="18" charset="0"/>
              </a:rPr>
              <a:t>engagent à venir avec eux (…) à Kilkenny où les assises se sont transportées</a:t>
            </a:r>
            <a:r>
              <a:rPr lang="fr-FR" sz="2200" b="1" dirty="0">
                <a:solidFill>
                  <a:srgbClr val="0070C0"/>
                </a:solidFill>
                <a:effectLst/>
                <a:ea typeface="Times New Roman" panose="02020603050405020304" pitchFamily="18" charset="0"/>
              </a:rPr>
              <a:t> » (les juges des cours centrales de justice faisaient </a:t>
            </a:r>
            <a:r>
              <a:rPr lang="fr-FR" sz="2200" b="1" i="1" dirty="0">
                <a:solidFill>
                  <a:srgbClr val="0070C0"/>
                </a:solidFill>
                <a:effectLst/>
                <a:ea typeface="Times New Roman" panose="02020603050405020304" pitchFamily="18" charset="0"/>
              </a:rPr>
              <a:t>le circuit</a:t>
            </a:r>
            <a:r>
              <a:rPr lang="fr-FR" sz="2200" b="1" dirty="0">
                <a:solidFill>
                  <a:srgbClr val="0070C0"/>
                </a:solidFill>
                <a:effectLst/>
                <a:ea typeface="Times New Roman" panose="02020603050405020304" pitchFamily="18" charset="0"/>
              </a:rPr>
              <a:t> : ils se déplaçaient et allaient tenir des assises dans les principales villes)</a:t>
            </a:r>
            <a:br>
              <a:rPr lang="fr-FR" sz="2400" dirty="0">
                <a:solidFill>
                  <a:srgbClr val="000000"/>
                </a:solidFill>
                <a:effectLst/>
                <a:ea typeface="Times New Roman" panose="02020603050405020304" pitchFamily="18" charset="0"/>
                <a:cs typeface="Times New Roman" panose="02020603050405020304" pitchFamily="18" charset="0"/>
              </a:rPr>
            </a:br>
            <a:endParaRPr lang="fr-FR" sz="2400" dirty="0"/>
          </a:p>
        </p:txBody>
      </p:sp>
    </p:spTree>
    <p:extLst>
      <p:ext uri="{BB962C8B-B14F-4D97-AF65-F5344CB8AC3E}">
        <p14:creationId xmlns:p14="http://schemas.microsoft.com/office/powerpoint/2010/main" val="23400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FF863-77D2-E363-E9C9-30AC87434405}"/>
              </a:ext>
            </a:extLst>
          </p:cNvPr>
          <p:cNvSpPr>
            <a:spLocks noGrp="1"/>
          </p:cNvSpPr>
          <p:nvPr>
            <p:ph type="title"/>
          </p:nvPr>
        </p:nvSpPr>
        <p:spPr>
          <a:xfrm>
            <a:off x="483326" y="365126"/>
            <a:ext cx="11312434" cy="875846"/>
          </a:xfrm>
        </p:spPr>
        <p:txBody>
          <a:bodyPr>
            <a:normAutofit fontScale="90000"/>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8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II L’itinéraire </a:t>
            </a:r>
            <a:endParaRPr lang="fr-FR" sz="3200" b="1" dirty="0">
              <a:latin typeface="+mn-lt"/>
            </a:endParaRPr>
          </a:p>
        </p:txBody>
      </p:sp>
      <p:sp>
        <p:nvSpPr>
          <p:cNvPr id="3" name="Espace réservé du contenu 2">
            <a:extLst>
              <a:ext uri="{FF2B5EF4-FFF2-40B4-BE49-F238E27FC236}">
                <a16:creationId xmlns:a16="http://schemas.microsoft.com/office/drawing/2014/main" id="{F3371118-6856-C87D-F59A-4761380B1FAB}"/>
              </a:ext>
            </a:extLst>
          </p:cNvPr>
          <p:cNvSpPr>
            <a:spLocks noGrp="1"/>
          </p:cNvSpPr>
          <p:nvPr>
            <p:ph sz="half" idx="1"/>
          </p:nvPr>
        </p:nvSpPr>
        <p:spPr>
          <a:xfrm>
            <a:off x="483326" y="1423660"/>
            <a:ext cx="7563394" cy="5086104"/>
          </a:xfrm>
        </p:spPr>
        <p:txBody>
          <a:bodyPr>
            <a:noAutofit/>
          </a:bodyPr>
          <a:lstStyle/>
          <a:p>
            <a:pPr algn="just"/>
            <a:r>
              <a:rPr lang="fr-FR" sz="2200" b="1" dirty="0">
                <a:solidFill>
                  <a:srgbClr val="0070C0"/>
                </a:solidFill>
                <a:effectLst/>
                <a:latin typeface="Garamond" panose="02020404030301010803" pitchFamily="18" charset="0"/>
                <a:ea typeface="Times New Roman" panose="02020603050405020304" pitchFamily="18" charset="0"/>
              </a:rPr>
              <a:t>Ils séjournent là du 24 au 26 et l‘évêque, </a:t>
            </a:r>
            <a:r>
              <a:rPr lang="fr-FR" sz="2200" b="1" dirty="0">
                <a:solidFill>
                  <a:srgbClr val="0070C0"/>
                </a:solidFill>
                <a:effectLst/>
                <a:latin typeface="Garamond" panose="02020404030301010803" pitchFamily="18" charset="0"/>
                <a:ea typeface="Calibri" panose="020F0502020204030204" pitchFamily="34" charset="0"/>
              </a:rPr>
              <a:t>Mgr Kinsley (William </a:t>
            </a:r>
            <a:r>
              <a:rPr lang="fr-FR" sz="2200" b="1" dirty="0" err="1">
                <a:solidFill>
                  <a:srgbClr val="0070C0"/>
                </a:solidFill>
                <a:effectLst/>
                <a:latin typeface="Garamond" panose="02020404030301010803" pitchFamily="18" charset="0"/>
                <a:ea typeface="Calibri" panose="020F0502020204030204" pitchFamily="34" charset="0"/>
              </a:rPr>
              <a:t>Kinsella</a:t>
            </a:r>
            <a:r>
              <a:rPr lang="fr-FR" sz="2200" b="1" dirty="0">
                <a:solidFill>
                  <a:srgbClr val="0070C0"/>
                </a:solidFill>
                <a:effectLst/>
                <a:latin typeface="Garamond" panose="02020404030301010803" pitchFamily="18" charset="0"/>
                <a:ea typeface="Calibri" panose="020F0502020204030204" pitchFamily="34" charset="0"/>
              </a:rPr>
              <a:t>, note 3, édition Pléiade, I, p. 1448) </a:t>
            </a:r>
            <a:r>
              <a:rPr lang="fr-FR" sz="2200" b="1" i="1" dirty="0">
                <a:solidFill>
                  <a:srgbClr val="0070C0"/>
                </a:solidFill>
                <a:effectLst/>
                <a:latin typeface="Garamond" panose="02020404030301010803" pitchFamily="18" charset="0"/>
                <a:ea typeface="Times New Roman" panose="02020603050405020304" pitchFamily="18" charset="0"/>
              </a:rPr>
              <a:t>homme d’infiniment d’esprit</a:t>
            </a:r>
            <a:r>
              <a:rPr lang="fr-FR" sz="2200" b="1" dirty="0">
                <a:solidFill>
                  <a:srgbClr val="0070C0"/>
                </a:solidFill>
                <a:effectLst/>
                <a:latin typeface="Garamond" panose="02020404030301010803" pitchFamily="18" charset="0"/>
                <a:ea typeface="Times New Roman" panose="02020603050405020304" pitchFamily="18" charset="0"/>
              </a:rPr>
              <a:t>, les invite à dîner, le 24. Le 25 ils vont déjeuner avec les avocats de la cour d’assises et ils ont un long entretien sur la situation politique du pays avec M. </a:t>
            </a:r>
            <a:r>
              <a:rPr lang="fr-FR" sz="2200" b="1" dirty="0" err="1">
                <a:solidFill>
                  <a:srgbClr val="0070C0"/>
                </a:solidFill>
                <a:effectLst/>
                <a:latin typeface="Garamond" panose="02020404030301010803" pitchFamily="18" charset="0"/>
                <a:ea typeface="Times New Roman" panose="02020603050405020304" pitchFamily="18" charset="0"/>
              </a:rPr>
              <a:t>Pointdergast</a:t>
            </a:r>
            <a:r>
              <a:rPr lang="fr-FR" sz="2200" b="1" dirty="0">
                <a:solidFill>
                  <a:srgbClr val="0070C0"/>
                </a:solidFill>
                <a:effectLst/>
                <a:latin typeface="Garamond" panose="02020404030301010803" pitchFamily="18" charset="0"/>
                <a:ea typeface="Times New Roman" panose="02020603050405020304" pitchFamily="18" charset="0"/>
              </a:rPr>
              <a:t>, avocat à Dublin.  Le 26, nouvelle conversation avec M. George, avocat à Dublin sur les mesures violentes exceptionnelles qui sont encore en vigueur, le </a:t>
            </a:r>
            <a:r>
              <a:rPr lang="fr-FR" sz="2200" b="1" i="1" dirty="0" err="1">
                <a:solidFill>
                  <a:srgbClr val="0070C0"/>
                </a:solidFill>
                <a:effectLst/>
                <a:latin typeface="Garamond" panose="02020404030301010803" pitchFamily="18" charset="0"/>
                <a:ea typeface="Times New Roman" panose="02020603050405020304" pitchFamily="18" charset="0"/>
              </a:rPr>
              <a:t>Coercicion</a:t>
            </a:r>
            <a:r>
              <a:rPr lang="fr-FR" sz="2200" b="1" i="1" dirty="0">
                <a:solidFill>
                  <a:srgbClr val="0070C0"/>
                </a:solidFill>
                <a:effectLst/>
                <a:latin typeface="Garamond" panose="02020404030301010803" pitchFamily="18" charset="0"/>
                <a:ea typeface="Times New Roman" panose="02020603050405020304" pitchFamily="18" charset="0"/>
              </a:rPr>
              <a:t> Bill</a:t>
            </a:r>
            <a:r>
              <a:rPr lang="fr-FR" sz="2200" b="1" dirty="0">
                <a:solidFill>
                  <a:srgbClr val="0070C0"/>
                </a:solidFill>
                <a:effectLst/>
                <a:latin typeface="Garamond" panose="02020404030301010803" pitchFamily="18" charset="0"/>
                <a:ea typeface="Times New Roman" panose="02020603050405020304" pitchFamily="18" charset="0"/>
              </a:rPr>
              <a:t>, et ils sont de nouveau invités à dîner par l’évêque. Ils gagnent ensuite Cork le 27 où ils séjournent jusqu’au 1</a:t>
            </a:r>
            <a:r>
              <a:rPr lang="fr-FR" sz="2200" b="1" baseline="30000" dirty="0">
                <a:solidFill>
                  <a:srgbClr val="0070C0"/>
                </a:solidFill>
                <a:effectLst/>
                <a:latin typeface="Garamond" panose="02020404030301010803" pitchFamily="18" charset="0"/>
                <a:ea typeface="Times New Roman" panose="02020603050405020304" pitchFamily="18" charset="0"/>
              </a:rPr>
              <a:t>er</a:t>
            </a:r>
            <a:r>
              <a:rPr lang="fr-FR" sz="2200" b="1" dirty="0">
                <a:solidFill>
                  <a:srgbClr val="0070C0"/>
                </a:solidFill>
                <a:effectLst/>
                <a:latin typeface="Garamond" panose="02020404030301010803" pitchFamily="18" charset="0"/>
                <a:ea typeface="Times New Roman" panose="02020603050405020304" pitchFamily="18" charset="0"/>
              </a:rPr>
              <a:t> août, et se rendent alors à Galway où se tenaient également des assises. Là, ils ont une longue conversation avec M. West, avocat à Dublin, candidat tory de cette ville sur lequel O’connell l’a emporté que de quelques voix. Ils continuent leurs échanges à Galway avec M. French, un avocat orangiste et assistent aux assises de Galway le 3 août.  </a:t>
            </a:r>
            <a:endParaRPr lang="fr-FR" sz="2200" b="1" dirty="0">
              <a:solidFill>
                <a:srgbClr val="0070C0"/>
              </a:solidFill>
              <a:effectLst/>
              <a:latin typeface="Times New Roman" panose="02020603050405020304" pitchFamily="18" charset="0"/>
              <a:ea typeface="Times New Roman" panose="02020603050405020304" pitchFamily="18" charset="0"/>
            </a:endParaRPr>
          </a:p>
        </p:txBody>
      </p:sp>
      <p:pic>
        <p:nvPicPr>
          <p:cNvPr id="5" name="Espace réservé du contenu 4">
            <a:extLst>
              <a:ext uri="{FF2B5EF4-FFF2-40B4-BE49-F238E27FC236}">
                <a16:creationId xmlns:a16="http://schemas.microsoft.com/office/drawing/2014/main" id="{F6856306-6C63-89EC-1733-B48FDF51CDF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06418" y="1406770"/>
            <a:ext cx="2945205" cy="5091321"/>
          </a:xfrm>
          <a:prstGeom prst="rect">
            <a:avLst/>
          </a:prstGeom>
        </p:spPr>
      </p:pic>
    </p:spTree>
    <p:extLst>
      <p:ext uri="{BB962C8B-B14F-4D97-AF65-F5344CB8AC3E}">
        <p14:creationId xmlns:p14="http://schemas.microsoft.com/office/powerpoint/2010/main" val="367396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2C110-2858-276F-D998-5C908066F05F}"/>
              </a:ext>
            </a:extLst>
          </p:cNvPr>
          <p:cNvSpPr>
            <a:spLocks noGrp="1"/>
          </p:cNvSpPr>
          <p:nvPr>
            <p:ph type="title"/>
          </p:nvPr>
        </p:nvSpPr>
        <p:spPr>
          <a:xfrm>
            <a:off x="509451" y="365125"/>
            <a:ext cx="11338560"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400" b="1" dirty="0">
                <a:solidFill>
                  <a:srgbClr val="C00000"/>
                </a:solidFill>
                <a:effectLst/>
                <a:latin typeface="+mn-lt"/>
                <a:ea typeface="Times New Roman" panose="02020603050405020304" pitchFamily="18" charset="0"/>
              </a:rPr>
            </a:br>
            <a:r>
              <a:rPr lang="fr-FR" sz="40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II L’itinéraire </a:t>
            </a:r>
            <a:endParaRPr lang="fr-FR" b="1" dirty="0">
              <a:latin typeface="+mn-lt"/>
            </a:endParaRPr>
          </a:p>
        </p:txBody>
      </p:sp>
      <p:sp>
        <p:nvSpPr>
          <p:cNvPr id="3" name="Espace réservé du contenu 2">
            <a:extLst>
              <a:ext uri="{FF2B5EF4-FFF2-40B4-BE49-F238E27FC236}">
                <a16:creationId xmlns:a16="http://schemas.microsoft.com/office/drawing/2014/main" id="{FF6609D6-8376-5055-96E7-493D43B6D4BA}"/>
              </a:ext>
            </a:extLst>
          </p:cNvPr>
          <p:cNvSpPr>
            <a:spLocks noGrp="1"/>
          </p:cNvSpPr>
          <p:nvPr>
            <p:ph idx="1"/>
          </p:nvPr>
        </p:nvSpPr>
        <p:spPr>
          <a:xfrm>
            <a:off x="418011" y="1825625"/>
            <a:ext cx="11234058" cy="4351338"/>
          </a:xfrm>
        </p:spPr>
        <p:txBody>
          <a:bodyPr>
            <a:normAutofit fontScale="92500" lnSpcReduction="20000"/>
          </a:bodyPr>
          <a:lstStyle/>
          <a:p>
            <a:pPr indent="180340" algn="just">
              <a:lnSpc>
                <a:spcPct val="150000"/>
              </a:lnSpc>
            </a:pPr>
            <a:r>
              <a:rPr lang="fr-FR" sz="1800" b="1" dirty="0">
                <a:solidFill>
                  <a:srgbClr val="0070C0"/>
                </a:solidFill>
                <a:effectLst/>
                <a:ea typeface="Times New Roman" panose="02020603050405020304" pitchFamily="18" charset="0"/>
              </a:rPr>
              <a:t>Ils partent ensuite pour Castlebar, capitale du comté de Mayo, le 5 août, en passant par Newport Pratt le 6, où ils trouvent un village dans la plus grande misère et voient le curé qui s’adresse à ses paroissiens misérables. Ils gagnent alors </a:t>
            </a:r>
            <a:r>
              <a:rPr lang="fr-FR" sz="1800" b="1" dirty="0" err="1">
                <a:solidFill>
                  <a:srgbClr val="0070C0"/>
                </a:solidFill>
                <a:effectLst/>
                <a:ea typeface="Times New Roman" panose="02020603050405020304" pitchFamily="18" charset="0"/>
              </a:rPr>
              <a:t>Castelbar</a:t>
            </a:r>
            <a:r>
              <a:rPr lang="fr-FR" sz="1800" b="1" dirty="0">
                <a:solidFill>
                  <a:srgbClr val="0070C0"/>
                </a:solidFill>
                <a:effectLst/>
                <a:ea typeface="Times New Roman" panose="02020603050405020304" pitchFamily="18" charset="0"/>
              </a:rPr>
              <a:t>, d’où ils repartent le 9 pour Dublin</a:t>
            </a:r>
          </a:p>
          <a:p>
            <a:pPr indent="180340" algn="just">
              <a:lnSpc>
                <a:spcPct val="150000"/>
              </a:lnSpc>
            </a:pPr>
            <a:r>
              <a:rPr lang="fr-FR" sz="1800" b="1" dirty="0">
                <a:solidFill>
                  <a:srgbClr val="0070C0"/>
                </a:solidFill>
                <a:effectLst/>
                <a:ea typeface="Times New Roman" panose="02020603050405020304" pitchFamily="18" charset="0"/>
              </a:rPr>
              <a:t>Là ils assistent le 10 à une réunion scientifique ; le 13, Beaumont quitte Dublin pour l’Écosse ; le 16, Alexis part pour Southampton d’où il gagne Guernesey puis Cherbourg où il arrive le 23</a:t>
            </a:r>
          </a:p>
          <a:p>
            <a:pPr indent="180340" algn="just">
              <a:lnSpc>
                <a:spcPct val="150000"/>
              </a:lnSpc>
            </a:pPr>
            <a:r>
              <a:rPr lang="fr-FR" sz="1800" b="1" dirty="0">
                <a:solidFill>
                  <a:srgbClr val="0070C0"/>
                </a:solidFill>
                <a:effectLst/>
                <a:ea typeface="Times New Roman" panose="02020603050405020304" pitchFamily="18" charset="0"/>
              </a:rPr>
              <a:t>Pendant ces cinq grandes semaines ils se livrent à une longue enquête sur la situation réelle du pays, auprès des personnalités civiles et religieuses, catholiques et protestants</a:t>
            </a:r>
          </a:p>
          <a:p>
            <a:pPr indent="180340" algn="just">
              <a:lnSpc>
                <a:spcPct val="150000"/>
              </a:lnSpc>
            </a:pPr>
            <a:r>
              <a:rPr lang="fr-FR" sz="1800" b="1" dirty="0">
                <a:solidFill>
                  <a:srgbClr val="0070C0"/>
                </a:solidFill>
                <a:effectLst/>
                <a:ea typeface="Times New Roman" panose="02020603050405020304" pitchFamily="18" charset="0"/>
              </a:rPr>
              <a:t>Comme aux États-Unis, ils procèdent à des discussions organisées autour d’un questionnement spécifique correspondant aux informations qu’ils attendent et qu’ils peuvent espérer de leurs interlocuteurs</a:t>
            </a:r>
          </a:p>
          <a:p>
            <a:pPr indent="180340" algn="just">
              <a:lnSpc>
                <a:spcPct val="150000"/>
              </a:lnSpc>
            </a:pPr>
            <a:r>
              <a:rPr lang="fr-FR" sz="1800" b="1" dirty="0">
                <a:solidFill>
                  <a:srgbClr val="0070C0"/>
                </a:solidFill>
                <a:effectLst/>
                <a:ea typeface="Times New Roman" panose="02020603050405020304" pitchFamily="18" charset="0"/>
              </a:rPr>
              <a:t>Ils traversent le pays et les villages, observent avec attention l’état physique des habitants, leurs attitudes, les éléments concrets de leur vie et de leur vécu, habitat, vêtements, ressources, pratiques sociales et religieuses</a:t>
            </a:r>
          </a:p>
          <a:p>
            <a:endParaRPr lang="fr-FR" dirty="0"/>
          </a:p>
        </p:txBody>
      </p:sp>
    </p:spTree>
    <p:extLst>
      <p:ext uri="{BB962C8B-B14F-4D97-AF65-F5344CB8AC3E}">
        <p14:creationId xmlns:p14="http://schemas.microsoft.com/office/powerpoint/2010/main" val="1510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CB338-392C-3BF3-C3EA-5611808F7C70}"/>
              </a:ext>
            </a:extLst>
          </p:cNvPr>
          <p:cNvSpPr>
            <a:spLocks noGrp="1"/>
          </p:cNvSpPr>
          <p:nvPr>
            <p:ph type="title"/>
          </p:nvPr>
        </p:nvSpPr>
        <p:spPr>
          <a:xfrm>
            <a:off x="404949" y="365125"/>
            <a:ext cx="11364685" cy="1325563"/>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400" b="1" dirty="0">
                <a:solidFill>
                  <a:srgbClr val="B5218B"/>
                </a:solidFill>
                <a:effectLst/>
                <a:latin typeface="Calibri" panose="020F0502020204030204" pitchFamily="34" charset="0"/>
                <a:ea typeface="Times New Roman" panose="02020603050405020304" pitchFamily="18" charset="0"/>
                <a:cs typeface="Calibri" panose="020F0502020204030204" pitchFamily="34" charset="0"/>
              </a:rPr>
              <a:t>III Un pays sous domination, totalement divisé, une situation coloniale</a:t>
            </a:r>
            <a:endParaRPr lang="fr-FR" sz="2400" dirty="0">
              <a:solidFill>
                <a:srgbClr val="B5218B"/>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61796F7F-1F33-A4C7-0FD4-1BA5A915080D}"/>
              </a:ext>
            </a:extLst>
          </p:cNvPr>
          <p:cNvSpPr>
            <a:spLocks noGrp="1"/>
          </p:cNvSpPr>
          <p:nvPr>
            <p:ph idx="1"/>
          </p:nvPr>
        </p:nvSpPr>
        <p:spPr/>
        <p:txBody>
          <a:bodyPr/>
          <a:lstStyle/>
          <a:p>
            <a:pPr marL="0" indent="0" algn="ctr">
              <a:buNone/>
            </a:pPr>
            <a:r>
              <a:rPr lang="fr-FR"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La situation politique est le résultat de siècles d’histoire</a:t>
            </a:r>
          </a:p>
          <a:p>
            <a:pPr marL="0" indent="0" algn="ctr">
              <a:buNone/>
            </a:pPr>
            <a:endParaRPr lang="fr-FR"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fr-FR"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ctr">
              <a:buNone/>
            </a:pPr>
            <a:endParaRPr lang="fr-FR" dirty="0"/>
          </a:p>
          <a:p>
            <a:pPr marL="0" indent="0" algn="ctr">
              <a:buNone/>
            </a:pPr>
            <a:endParaRPr lang="fr-FR" dirty="0"/>
          </a:p>
        </p:txBody>
      </p:sp>
      <p:pic>
        <p:nvPicPr>
          <p:cNvPr id="7" name="Image 6">
            <a:extLst>
              <a:ext uri="{FF2B5EF4-FFF2-40B4-BE49-F238E27FC236}">
                <a16:creationId xmlns:a16="http://schemas.microsoft.com/office/drawing/2014/main" id="{9CA61972-3D2D-4829-49C1-E071959029E3}"/>
              </a:ext>
            </a:extLst>
          </p:cNvPr>
          <p:cNvPicPr>
            <a:picLocks noChangeAspect="1"/>
          </p:cNvPicPr>
          <p:nvPr/>
        </p:nvPicPr>
        <p:blipFill>
          <a:blip r:embed="rId2"/>
          <a:stretch>
            <a:fillRect/>
          </a:stretch>
        </p:blipFill>
        <p:spPr>
          <a:xfrm>
            <a:off x="838200" y="3839527"/>
            <a:ext cx="10119821" cy="1973444"/>
          </a:xfrm>
          <a:prstGeom prst="rect">
            <a:avLst/>
          </a:prstGeom>
        </p:spPr>
      </p:pic>
      <p:pic>
        <p:nvPicPr>
          <p:cNvPr id="9" name="Image 8">
            <a:extLst>
              <a:ext uri="{FF2B5EF4-FFF2-40B4-BE49-F238E27FC236}">
                <a16:creationId xmlns:a16="http://schemas.microsoft.com/office/drawing/2014/main" id="{3DB218E9-D3AE-3386-D57D-71B53E6183EC}"/>
              </a:ext>
            </a:extLst>
          </p:cNvPr>
          <p:cNvPicPr>
            <a:picLocks noChangeAspect="1"/>
          </p:cNvPicPr>
          <p:nvPr/>
        </p:nvPicPr>
        <p:blipFill>
          <a:blip r:embed="rId3"/>
          <a:stretch>
            <a:fillRect/>
          </a:stretch>
        </p:blipFill>
        <p:spPr>
          <a:xfrm>
            <a:off x="4745480" y="2398464"/>
            <a:ext cx="2683621" cy="1240018"/>
          </a:xfrm>
          <a:prstGeom prst="rect">
            <a:avLst/>
          </a:prstGeom>
        </p:spPr>
      </p:pic>
    </p:spTree>
    <p:extLst>
      <p:ext uri="{BB962C8B-B14F-4D97-AF65-F5344CB8AC3E}">
        <p14:creationId xmlns:p14="http://schemas.microsoft.com/office/powerpoint/2010/main" val="232027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E341D-6E75-08C3-4FB6-BA51E32E2590}"/>
              </a:ext>
            </a:extLst>
          </p:cNvPr>
          <p:cNvSpPr>
            <a:spLocks noGrp="1"/>
          </p:cNvSpPr>
          <p:nvPr>
            <p:ph type="title"/>
          </p:nvPr>
        </p:nvSpPr>
        <p:spPr>
          <a:xfrm>
            <a:off x="418011" y="365126"/>
            <a:ext cx="11430000" cy="993412"/>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cs typeface="Calibri" panose="020F0502020204030204" pitchFamily="34" charset="0"/>
              </a:rPr>
              <a:t>III Un pays sous domination, totalement divisé, une situation coloniale</a:t>
            </a:r>
            <a:endParaRPr lang="fr-FR" sz="2700" dirty="0">
              <a:latin typeface="+mn-lt"/>
            </a:endParaRPr>
          </a:p>
        </p:txBody>
      </p:sp>
      <p:sp>
        <p:nvSpPr>
          <p:cNvPr id="3" name="Espace réservé du contenu 2">
            <a:extLst>
              <a:ext uri="{FF2B5EF4-FFF2-40B4-BE49-F238E27FC236}">
                <a16:creationId xmlns:a16="http://schemas.microsoft.com/office/drawing/2014/main" id="{C4F677AF-7272-CDC6-8757-68FD204C5C5C}"/>
              </a:ext>
            </a:extLst>
          </p:cNvPr>
          <p:cNvSpPr>
            <a:spLocks noGrp="1"/>
          </p:cNvSpPr>
          <p:nvPr>
            <p:ph idx="1"/>
          </p:nvPr>
        </p:nvSpPr>
        <p:spPr>
          <a:xfrm>
            <a:off x="838200" y="1358538"/>
            <a:ext cx="10515600" cy="4818425"/>
          </a:xfrm>
        </p:spPr>
        <p:txBody>
          <a:bodyPr>
            <a:normAutofit/>
          </a:bodyPr>
          <a:lstStyle/>
          <a:p>
            <a:pPr marL="0" indent="0" algn="ctr">
              <a:buNone/>
            </a:pPr>
            <a:r>
              <a:rPr lang="fr-FR" sz="2400" b="1" dirty="0">
                <a:solidFill>
                  <a:srgbClr val="0070C0"/>
                </a:solidFill>
                <a:effectLst/>
                <a:ea typeface="Calibri" panose="020F0502020204030204" pitchFamily="34" charset="0"/>
              </a:rPr>
              <a:t>Le texte de Beaumont présente une synthèse de la situation sociale et politique du pays d’un réalisme bouleversant</a:t>
            </a:r>
          </a:p>
          <a:p>
            <a:pPr marL="0" indent="0" algn="ctr">
              <a:buNone/>
            </a:pPr>
            <a:endParaRPr lang="fr-FR" sz="2400" b="1" dirty="0">
              <a:solidFill>
                <a:srgbClr val="0070C0"/>
              </a:solidFill>
              <a:effectLst/>
              <a:ea typeface="Times New Roman" panose="02020603050405020304" pitchFamily="18" charset="0"/>
            </a:endParaRPr>
          </a:p>
          <a:p>
            <a:pPr marL="0" indent="0" algn="ctr">
              <a:buNone/>
            </a:pPr>
            <a:endParaRPr lang="fr-FR" sz="2400" b="1" dirty="0"/>
          </a:p>
        </p:txBody>
      </p:sp>
      <p:pic>
        <p:nvPicPr>
          <p:cNvPr id="5" name="Image 4">
            <a:extLst>
              <a:ext uri="{FF2B5EF4-FFF2-40B4-BE49-F238E27FC236}">
                <a16:creationId xmlns:a16="http://schemas.microsoft.com/office/drawing/2014/main" id="{0E33969A-7812-6AA7-8E8B-4793F40B1451}"/>
              </a:ext>
            </a:extLst>
          </p:cNvPr>
          <p:cNvPicPr>
            <a:picLocks noChangeAspect="1"/>
          </p:cNvPicPr>
          <p:nvPr/>
        </p:nvPicPr>
        <p:blipFill>
          <a:blip r:embed="rId2"/>
          <a:stretch>
            <a:fillRect/>
          </a:stretch>
        </p:blipFill>
        <p:spPr>
          <a:xfrm>
            <a:off x="2178257" y="2142309"/>
            <a:ext cx="7835485" cy="4130403"/>
          </a:xfrm>
          <a:prstGeom prst="rect">
            <a:avLst/>
          </a:prstGeom>
        </p:spPr>
      </p:pic>
    </p:spTree>
    <p:extLst>
      <p:ext uri="{BB962C8B-B14F-4D97-AF65-F5344CB8AC3E}">
        <p14:creationId xmlns:p14="http://schemas.microsoft.com/office/powerpoint/2010/main" val="4152344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3FDD5-1A3F-7EFA-CCF5-20EC710EDC98}"/>
              </a:ext>
            </a:extLst>
          </p:cNvPr>
          <p:cNvSpPr>
            <a:spLocks noGrp="1"/>
          </p:cNvSpPr>
          <p:nvPr>
            <p:ph type="title"/>
          </p:nvPr>
        </p:nvSpPr>
        <p:spPr>
          <a:xfrm>
            <a:off x="483326" y="365125"/>
            <a:ext cx="11338560" cy="1325563"/>
          </a:xfrm>
        </p:spPr>
        <p:txBody>
          <a:bodyPr>
            <a:normAutofit fontScale="90000"/>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br>
              <a:rPr lang="fr-FR" sz="2700" b="1" dirty="0">
                <a:solidFill>
                  <a:srgbClr val="0070C0"/>
                </a:solidFill>
                <a:effectLst/>
                <a:latin typeface="+mn-lt"/>
                <a:ea typeface="Times New Roman" panose="02020603050405020304" pitchFamily="18" charset="0"/>
              </a:rPr>
            </a:br>
            <a:endParaRPr lang="fr-FR" sz="2700" b="1" dirty="0">
              <a:solidFill>
                <a:srgbClr val="0070C0"/>
              </a:solidFill>
              <a:latin typeface="+mn-lt"/>
            </a:endParaRPr>
          </a:p>
        </p:txBody>
      </p:sp>
      <p:sp>
        <p:nvSpPr>
          <p:cNvPr id="3" name="Espace réservé du contenu 2">
            <a:extLst>
              <a:ext uri="{FF2B5EF4-FFF2-40B4-BE49-F238E27FC236}">
                <a16:creationId xmlns:a16="http://schemas.microsoft.com/office/drawing/2014/main" id="{7307413D-ADB8-D8CB-BEC7-D896A1E1A439}"/>
              </a:ext>
            </a:extLst>
          </p:cNvPr>
          <p:cNvSpPr>
            <a:spLocks noGrp="1"/>
          </p:cNvSpPr>
          <p:nvPr>
            <p:ph sz="half" idx="1"/>
          </p:nvPr>
        </p:nvSpPr>
        <p:spPr>
          <a:xfrm>
            <a:off x="571322" y="1812562"/>
            <a:ext cx="7847984" cy="4351338"/>
          </a:xfrm>
        </p:spPr>
        <p:txBody>
          <a:bodyPr>
            <a:noAutofit/>
          </a:bodyPr>
          <a:lstStyle/>
          <a:p>
            <a:pPr algn="just"/>
            <a:r>
              <a:rPr lang="fr-FR" sz="2200" b="1" dirty="0">
                <a:solidFill>
                  <a:srgbClr val="0070C0"/>
                </a:solidFill>
                <a:effectLst/>
                <a:ea typeface="Times New Roman" panose="02020603050405020304" pitchFamily="18" charset="0"/>
              </a:rPr>
              <a:t>Sous les règnes d'Élisabeth, de Jacques Ier, de Cromwell, et enfin du règne de Guillaume III, </a:t>
            </a:r>
            <a:r>
              <a:rPr lang="fr-FR" sz="2200" b="1" dirty="0">
                <a:solidFill>
                  <a:srgbClr val="0070C0"/>
                </a:solidFill>
                <a:effectLst/>
                <a:ea typeface="Times New Roman" panose="02020603050405020304" pitchFamily="18" charset="0"/>
                <a:cs typeface="Arial" panose="020B0604020202020204" pitchFamily="34" charset="0"/>
              </a:rPr>
              <a:t> l’Angleterre a entrepris une politique de colonisation de l’Irlande , les habitants de l’île furent </a:t>
            </a:r>
            <a:r>
              <a:rPr lang="fr-FR" sz="2200" b="1" dirty="0">
                <a:solidFill>
                  <a:srgbClr val="0070C0"/>
                </a:solidFill>
                <a:effectLst/>
                <a:ea typeface="Times New Roman" panose="02020603050405020304" pitchFamily="18" charset="0"/>
              </a:rPr>
              <a:t>dépouillés de leurs terres par confiscations successives et leur attribution à </a:t>
            </a:r>
            <a:r>
              <a:rPr lang="fr-FR" sz="2200" b="1" dirty="0">
                <a:solidFill>
                  <a:srgbClr val="0070C0"/>
                </a:solidFill>
                <a:effectLst/>
                <a:ea typeface="Times New Roman" panose="02020603050405020304" pitchFamily="18" charset="0"/>
                <a:cs typeface="Arial" panose="020B0604020202020204" pitchFamily="34" charset="0"/>
              </a:rPr>
              <a:t>des milliers d’Anglais et d'Écossais </a:t>
            </a:r>
            <a:r>
              <a:rPr lang="fr-FR" sz="2200" b="1" u="none" strike="noStrike" dirty="0">
                <a:solidFill>
                  <a:srgbClr val="0070C0"/>
                </a:solidFill>
                <a:effectLst/>
                <a:ea typeface="Times New Roman" panose="02020603050405020304" pitchFamily="18" charset="0"/>
                <a:cs typeface="Arial" panose="020B0604020202020204" pitchFamily="34" charset="0"/>
                <a:hlinkClick r:id="rId2" tooltip="Protestantisme">
                  <a:extLst>
                    <a:ext uri="{A12FA001-AC4F-418D-AE19-62706E023703}">
                      <ahyp:hlinkClr xmlns:ahyp="http://schemas.microsoft.com/office/drawing/2018/hyperlinkcolor" val="tx"/>
                    </a:ext>
                  </a:extLst>
                </a:hlinkClick>
              </a:rPr>
              <a:t>protestants</a:t>
            </a:r>
            <a:r>
              <a:rPr lang="fr-FR" sz="2200" b="1" dirty="0">
                <a:solidFill>
                  <a:srgbClr val="0070C0"/>
                </a:solidFill>
                <a:effectLst/>
                <a:ea typeface="Times New Roman" panose="02020603050405020304" pitchFamily="18" charset="0"/>
              </a:rPr>
              <a:t> </a:t>
            </a:r>
            <a:r>
              <a:rPr lang="fr-FR" sz="2200" b="1" dirty="0">
                <a:solidFill>
                  <a:srgbClr val="0070C0"/>
                </a:solidFill>
                <a:effectLst/>
                <a:ea typeface="Times New Roman" panose="02020603050405020304" pitchFamily="18" charset="0"/>
                <a:cs typeface="Arial" panose="020B0604020202020204" pitchFamily="34" charset="0"/>
              </a:rPr>
              <a:t>        </a:t>
            </a:r>
            <a:endParaRPr lang="fr-FR" sz="2200" b="1" dirty="0">
              <a:solidFill>
                <a:srgbClr val="0070C0"/>
              </a:solidFill>
              <a:effectLst/>
              <a:ea typeface="Times New Roman" panose="02020603050405020304" pitchFamily="18" charset="0"/>
            </a:endParaRPr>
          </a:p>
          <a:p>
            <a:pPr algn="just"/>
            <a:r>
              <a:rPr lang="fr-FR" sz="2200" b="1" dirty="0">
                <a:solidFill>
                  <a:srgbClr val="0070C0"/>
                </a:solidFill>
                <a:effectLst/>
                <a:ea typeface="Calibri" panose="020F0502020204030204" pitchFamily="34" charset="0"/>
                <a:cs typeface="Times New Roman" panose="02020603050405020304" pitchFamily="18" charset="0"/>
              </a:rPr>
              <a:t>La situation catastrophique du pays est le résultat de la domination politique de l’Angleterre et surtout du comportement de l’aristocratie, uniquement protestante, dans le pays. Alexis consacre un long développement à ce point : </a:t>
            </a:r>
            <a:r>
              <a:rPr lang="fr-FR" sz="2200" b="1" i="1" dirty="0">
                <a:solidFill>
                  <a:srgbClr val="0070C0"/>
                </a:solidFill>
                <a:effectLst/>
                <a:ea typeface="Calibri" panose="020F0502020204030204" pitchFamily="34" charset="0"/>
                <a:cs typeface="Times New Roman" panose="02020603050405020304" pitchFamily="18" charset="0"/>
              </a:rPr>
              <a:t>Comment l’aristocratie peut former un des meilleurs et un des plus mauvais gouvernements qui soient au monde</a:t>
            </a:r>
            <a:r>
              <a:rPr lang="fr-FR" sz="2200" b="1" dirty="0">
                <a:solidFill>
                  <a:srgbClr val="0070C0"/>
                </a:solidFill>
                <a:effectLst/>
                <a:ea typeface="Calibri" panose="020F0502020204030204" pitchFamily="34" charset="0"/>
                <a:cs typeface="Times New Roman" panose="02020603050405020304" pitchFamily="18" charset="0"/>
              </a:rPr>
              <a:t>, (</a:t>
            </a:r>
            <a:r>
              <a:rPr lang="fr-FR" sz="2200" b="1" dirty="0">
                <a:solidFill>
                  <a:srgbClr val="0070C0"/>
                </a:solidFill>
                <a:effectLst/>
                <a:ea typeface="Times New Roman" panose="02020603050405020304" pitchFamily="18" charset="0"/>
                <a:cs typeface="Times New Roman" panose="02020603050405020304" pitchFamily="18" charset="0"/>
              </a:rPr>
              <a:t> Texte du 26 juillet 1835, à Kilkenny, O.C.V, 2, p. 131-134).</a:t>
            </a:r>
            <a:r>
              <a:rPr lang="fr-FR" sz="2200" b="1" dirty="0">
                <a:solidFill>
                  <a:srgbClr val="0070C0"/>
                </a:solidFill>
                <a:effectLst/>
                <a:ea typeface="Calibri" panose="020F0502020204030204" pitchFamily="34" charset="0"/>
                <a:cs typeface="Times New Roman" panose="02020603050405020304" pitchFamily="18" charset="0"/>
              </a:rPr>
              <a:t>   Ce thème est récurrent dans l’ensemble des textes de Tocqueville et Beaumont sur l’Irlande ; celui-ci écrit </a:t>
            </a:r>
            <a:endParaRPr lang="fr-FR" sz="2200" b="1" dirty="0">
              <a:solidFill>
                <a:srgbClr val="0070C0"/>
              </a:solidFill>
            </a:endParaRPr>
          </a:p>
        </p:txBody>
      </p:sp>
      <p:pic>
        <p:nvPicPr>
          <p:cNvPr id="6" name="Espace réservé du contenu 5">
            <a:extLst>
              <a:ext uri="{FF2B5EF4-FFF2-40B4-BE49-F238E27FC236}">
                <a16:creationId xmlns:a16="http://schemas.microsoft.com/office/drawing/2014/main" id="{4B6328AB-04AD-D90E-21F8-16BD208D4DAB}"/>
              </a:ext>
            </a:extLst>
          </p:cNvPr>
          <p:cNvPicPr>
            <a:picLocks noGrp="1" noChangeAspect="1"/>
          </p:cNvPicPr>
          <p:nvPr>
            <p:ph sz="half" idx="2"/>
          </p:nvPr>
        </p:nvPicPr>
        <p:blipFill>
          <a:blip r:embed="rId3"/>
          <a:stretch>
            <a:fillRect/>
          </a:stretch>
        </p:blipFill>
        <p:spPr>
          <a:xfrm>
            <a:off x="8419306" y="2246811"/>
            <a:ext cx="3201372" cy="2773658"/>
          </a:xfrm>
        </p:spPr>
      </p:pic>
    </p:spTree>
    <p:extLst>
      <p:ext uri="{BB962C8B-B14F-4D97-AF65-F5344CB8AC3E}">
        <p14:creationId xmlns:p14="http://schemas.microsoft.com/office/powerpoint/2010/main" val="25451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11423-58CD-0B3F-7BAF-94B3DA61A075}"/>
              </a:ext>
            </a:extLst>
          </p:cNvPr>
          <p:cNvSpPr>
            <a:spLocks noGrp="1"/>
          </p:cNvSpPr>
          <p:nvPr>
            <p:ph type="title"/>
          </p:nvPr>
        </p:nvSpPr>
        <p:spPr>
          <a:xfrm>
            <a:off x="326571" y="365125"/>
            <a:ext cx="11639006"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36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700" dirty="0">
              <a:latin typeface="+mn-lt"/>
            </a:endParaRPr>
          </a:p>
        </p:txBody>
      </p:sp>
      <p:sp>
        <p:nvSpPr>
          <p:cNvPr id="3" name="Espace réservé du contenu 2">
            <a:extLst>
              <a:ext uri="{FF2B5EF4-FFF2-40B4-BE49-F238E27FC236}">
                <a16:creationId xmlns:a16="http://schemas.microsoft.com/office/drawing/2014/main" id="{FB82C689-BFFC-8743-F5EF-425E510FD793}"/>
              </a:ext>
            </a:extLst>
          </p:cNvPr>
          <p:cNvSpPr>
            <a:spLocks noGrp="1"/>
          </p:cNvSpPr>
          <p:nvPr>
            <p:ph idx="1"/>
          </p:nvPr>
        </p:nvSpPr>
        <p:spPr/>
        <p:txBody>
          <a:bodyPr>
            <a:normAutofit/>
          </a:bodyPr>
          <a:lstStyle/>
          <a:p>
            <a:r>
              <a:rPr lang="fr-FR"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Ce thème est récurrent dans l’ensemble des textes de Tocqueville et Beaumont sur l’Irlande ; celui-ci écrit : </a:t>
            </a:r>
          </a:p>
          <a:p>
            <a:pPr marL="0" indent="0">
              <a:buNone/>
            </a:pPr>
            <a:endParaRPr lang="fr-FR" sz="2400" b="1" dirty="0">
              <a:solidFill>
                <a:srgbClr val="0070C0"/>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67A98A29-E885-BBD5-EF8A-0E50FB8A5D08}"/>
              </a:ext>
            </a:extLst>
          </p:cNvPr>
          <p:cNvPicPr>
            <a:picLocks noChangeAspect="1"/>
          </p:cNvPicPr>
          <p:nvPr/>
        </p:nvPicPr>
        <p:blipFill>
          <a:blip r:embed="rId2"/>
          <a:stretch>
            <a:fillRect/>
          </a:stretch>
        </p:blipFill>
        <p:spPr>
          <a:xfrm>
            <a:off x="2006424" y="2795517"/>
            <a:ext cx="8770433" cy="3516383"/>
          </a:xfrm>
          <a:prstGeom prst="rect">
            <a:avLst/>
          </a:prstGeom>
        </p:spPr>
      </p:pic>
    </p:spTree>
    <p:extLst>
      <p:ext uri="{BB962C8B-B14F-4D97-AF65-F5344CB8AC3E}">
        <p14:creationId xmlns:p14="http://schemas.microsoft.com/office/powerpoint/2010/main" val="401319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830B9-A824-BB22-B6B2-01B143C96D4D}"/>
              </a:ext>
            </a:extLst>
          </p:cNvPr>
          <p:cNvSpPr>
            <a:spLocks noGrp="1"/>
          </p:cNvSpPr>
          <p:nvPr>
            <p:ph type="title"/>
          </p:nvPr>
        </p:nvSpPr>
        <p:spPr>
          <a:xfrm>
            <a:off x="838200" y="365126"/>
            <a:ext cx="10515600" cy="784406"/>
          </a:xfrm>
        </p:spPr>
        <p:txBody>
          <a:bodyPr/>
          <a:lstStyle/>
          <a:p>
            <a:r>
              <a:rPr lang="fr-FR" sz="4400" b="1" dirty="0">
                <a:solidFill>
                  <a:srgbClr val="C00000"/>
                </a:solidFill>
                <a:latin typeface="+mn-lt"/>
              </a:rPr>
              <a:t>Édouard et Alexis de Tocqueville en Irlande</a:t>
            </a:r>
            <a:endParaRPr lang="fr-FR" dirty="0"/>
          </a:p>
        </p:txBody>
      </p:sp>
      <p:sp>
        <p:nvSpPr>
          <p:cNvPr id="3" name="Espace réservé du contenu 2">
            <a:extLst>
              <a:ext uri="{FF2B5EF4-FFF2-40B4-BE49-F238E27FC236}">
                <a16:creationId xmlns:a16="http://schemas.microsoft.com/office/drawing/2014/main" id="{CA83F1C7-54D1-8BE1-996E-843B901DD144}"/>
              </a:ext>
            </a:extLst>
          </p:cNvPr>
          <p:cNvSpPr>
            <a:spLocks noGrp="1"/>
          </p:cNvSpPr>
          <p:nvPr>
            <p:ph idx="1"/>
          </p:nvPr>
        </p:nvSpPr>
        <p:spPr>
          <a:xfrm>
            <a:off x="838200" y="1149532"/>
            <a:ext cx="10515600" cy="5027431"/>
          </a:xfrm>
        </p:spPr>
        <p:txBody>
          <a:bodyPr/>
          <a:lstStyle/>
          <a:p>
            <a:endParaRPr lang="fr-FR" dirty="0"/>
          </a:p>
          <a:p>
            <a:pPr indent="180340" algn="just">
              <a:lnSpc>
                <a:spcPct val="150000"/>
              </a:lnSpc>
            </a:pPr>
            <a:r>
              <a:rPr lang="fr-FR" sz="2400" b="1" dirty="0">
                <a:solidFill>
                  <a:srgbClr val="0070C0"/>
                </a:solidFill>
                <a:effectLst/>
                <a:ea typeface="Times New Roman" panose="02020603050405020304" pitchFamily="18" charset="0"/>
              </a:rPr>
              <a:t>Édouard et Alexis sont tous deux frappés par l’extrême misère et l’injustice qui règne dans le pays et dénoncent le système politique aux mains d’une aristocratie d’un égoïsme insoutenable ; leurs deux textes constituent un témoignage important sur l’état de l’Irlande à cette époque</a:t>
            </a:r>
          </a:p>
          <a:p>
            <a:pPr algn="just">
              <a:lnSpc>
                <a:spcPct val="150000"/>
              </a:lnSpc>
            </a:pPr>
            <a:r>
              <a:rPr lang="fr-FR" sz="2400" b="1" dirty="0">
                <a:solidFill>
                  <a:srgbClr val="0070C0"/>
                </a:solidFill>
                <a:effectLst/>
                <a:ea typeface="Times New Roman" panose="02020603050405020304" pitchFamily="18" charset="0"/>
              </a:rPr>
              <a:t>Cette approche sera reprise et approfondie dans le livre que Beaumont rédigera après un second voyage dans le pays en 1837, </a:t>
            </a:r>
            <a:r>
              <a:rPr lang="fr-FR" sz="2400" b="1" i="1" spc="-20" dirty="0">
                <a:solidFill>
                  <a:srgbClr val="0070C0"/>
                </a:solidFill>
                <a:effectLst/>
                <a:ea typeface="Times New Roman" panose="02020603050405020304" pitchFamily="18" charset="0"/>
              </a:rPr>
              <a:t>L'Irlande sociale, politique et religieuse,</a:t>
            </a:r>
            <a:r>
              <a:rPr lang="fr-FR" sz="2400" b="1" spc="-20" dirty="0">
                <a:solidFill>
                  <a:srgbClr val="0070C0"/>
                </a:solidFill>
                <a:effectLst/>
                <a:ea typeface="Times New Roman" panose="02020603050405020304" pitchFamily="18" charset="0"/>
              </a:rPr>
              <a:t> paru en 1839</a:t>
            </a:r>
            <a:endParaRPr lang="fr-FR" sz="2400" b="1" dirty="0">
              <a:solidFill>
                <a:srgbClr val="0070C0"/>
              </a:solidFill>
            </a:endParaRPr>
          </a:p>
        </p:txBody>
      </p:sp>
    </p:spTree>
    <p:extLst>
      <p:ext uri="{BB962C8B-B14F-4D97-AF65-F5344CB8AC3E}">
        <p14:creationId xmlns:p14="http://schemas.microsoft.com/office/powerpoint/2010/main" val="29788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9748E-D112-0766-B48E-4821C9CEE729}"/>
              </a:ext>
            </a:extLst>
          </p:cNvPr>
          <p:cNvSpPr>
            <a:spLocks noGrp="1"/>
          </p:cNvSpPr>
          <p:nvPr>
            <p:ph type="title"/>
          </p:nvPr>
        </p:nvSpPr>
        <p:spPr>
          <a:xfrm>
            <a:off x="365760" y="365125"/>
            <a:ext cx="11456126"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0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700" dirty="0"/>
          </a:p>
        </p:txBody>
      </p:sp>
      <p:sp>
        <p:nvSpPr>
          <p:cNvPr id="3" name="Espace réservé du contenu 2">
            <a:extLst>
              <a:ext uri="{FF2B5EF4-FFF2-40B4-BE49-F238E27FC236}">
                <a16:creationId xmlns:a16="http://schemas.microsoft.com/office/drawing/2014/main" id="{87239361-177D-8026-8C39-B610BFE267F6}"/>
              </a:ext>
            </a:extLst>
          </p:cNvPr>
          <p:cNvSpPr>
            <a:spLocks noGrp="1"/>
          </p:cNvSpPr>
          <p:nvPr>
            <p:ph idx="1"/>
          </p:nvPr>
        </p:nvSpPr>
        <p:spPr>
          <a:xfrm>
            <a:off x="522513" y="1690688"/>
            <a:ext cx="11103429" cy="4486275"/>
          </a:xfrm>
        </p:spPr>
        <p:txBody>
          <a:bodyPr/>
          <a:lstStyle/>
          <a:p>
            <a:r>
              <a:rPr lang="fr-FR" sz="1800" dirty="0">
                <a:solidFill>
                  <a:srgbClr val="000000"/>
                </a:solidFill>
                <a:effectLst/>
                <a:latin typeface="Garamond" panose="02020404030301010803" pitchFamily="18" charset="0"/>
                <a:ea typeface="Calibri" panose="020F0502020204030204" pitchFamily="34" charset="0"/>
              </a:rPr>
              <a:t> </a:t>
            </a:r>
            <a:r>
              <a:rPr lang="fr-FR" sz="2200" b="1" dirty="0">
                <a:solidFill>
                  <a:srgbClr val="0070C0"/>
                </a:solidFill>
                <a:effectLst/>
                <a:ea typeface="Calibri" panose="020F0502020204030204" pitchFamily="34" charset="0"/>
              </a:rPr>
              <a:t>L’aristocratie protestante possédait la plus grande partie de la terre, 10 millions d’acres sur 11 (mais il existait en outre </a:t>
            </a:r>
            <a:r>
              <a:rPr lang="fr-FR" sz="2200" b="1" dirty="0">
                <a:solidFill>
                  <a:srgbClr val="0070C0"/>
                </a:solidFill>
                <a:effectLst/>
                <a:ea typeface="Times New Roman" panose="02020603050405020304" pitchFamily="18" charset="0"/>
              </a:rPr>
              <a:t>4 600000 acres de terres vaines qui auraient pu/dû être mises en culture)</a:t>
            </a:r>
            <a:r>
              <a:rPr lang="fr-FR" sz="2200" b="1" dirty="0">
                <a:solidFill>
                  <a:srgbClr val="0070C0"/>
                </a:solidFill>
                <a:effectLst/>
                <a:ea typeface="Calibri" panose="020F0502020204030204" pitchFamily="34" charset="0"/>
              </a:rPr>
              <a:t>. Les grands propriétaires possédaient des milliers d’acres</a:t>
            </a:r>
            <a:r>
              <a:rPr lang="fr-FR" sz="2200" b="1" baseline="30000" dirty="0">
                <a:solidFill>
                  <a:srgbClr val="0070C0"/>
                </a:solidFill>
                <a:effectLst/>
                <a:ea typeface="Calibri" panose="020F0502020204030204" pitchFamily="34" charset="0"/>
              </a:rPr>
              <a:t> </a:t>
            </a:r>
            <a:r>
              <a:rPr lang="fr-FR" sz="2200" b="1" dirty="0">
                <a:solidFill>
                  <a:srgbClr val="0070C0"/>
                </a:solidFill>
                <a:effectLst/>
                <a:ea typeface="Calibri" panose="020F0502020204030204" pitchFamily="34" charset="0"/>
              </a:rPr>
              <a:t>( un acre = 0,4 hectare), ils divisaient ces surfaces en unités bien plus petites, d’environ 1,5 acre sur lesquelles les paysans ne pouvaient pas vivre, notamment parce que les fermages étaient beaucoup trop élevés. Le 20 juillet, l’évêque de Carlow explique, à ses interlocuteurs, à partir d’un exemple concret le mécanisme pyramidal qui s’applique à la location des terres et aboutit à l’écrasement du dernier qui est contraint de souscrire un contrat qui le ruine et le réduit à la misère</a:t>
            </a:r>
            <a:endParaRPr lang="fr-FR" sz="2200" b="1" dirty="0">
              <a:solidFill>
                <a:srgbClr val="0070C0"/>
              </a:solidFill>
              <a:effectLst/>
              <a:ea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99A742A5-9F2E-DE1B-D4BD-22C66BA86622}"/>
              </a:ext>
            </a:extLst>
          </p:cNvPr>
          <p:cNvPicPr>
            <a:picLocks noChangeAspect="1"/>
          </p:cNvPicPr>
          <p:nvPr/>
        </p:nvPicPr>
        <p:blipFill>
          <a:blip r:embed="rId2"/>
          <a:stretch>
            <a:fillRect/>
          </a:stretch>
        </p:blipFill>
        <p:spPr>
          <a:xfrm>
            <a:off x="959529" y="4660446"/>
            <a:ext cx="10229395" cy="1651454"/>
          </a:xfrm>
          <a:prstGeom prst="rect">
            <a:avLst/>
          </a:prstGeom>
        </p:spPr>
      </p:pic>
    </p:spTree>
    <p:extLst>
      <p:ext uri="{BB962C8B-B14F-4D97-AF65-F5344CB8AC3E}">
        <p14:creationId xmlns:p14="http://schemas.microsoft.com/office/powerpoint/2010/main" val="280644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3E935-961F-D9D9-2FDA-E8D76C9B2376}"/>
              </a:ext>
            </a:extLst>
          </p:cNvPr>
          <p:cNvSpPr>
            <a:spLocks noGrp="1"/>
          </p:cNvSpPr>
          <p:nvPr>
            <p:ph type="title"/>
          </p:nvPr>
        </p:nvSpPr>
        <p:spPr>
          <a:xfrm>
            <a:off x="391886" y="500062"/>
            <a:ext cx="11327674"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4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700" b="1" dirty="0">
              <a:latin typeface="+mn-lt"/>
            </a:endParaRPr>
          </a:p>
        </p:txBody>
      </p:sp>
      <p:sp>
        <p:nvSpPr>
          <p:cNvPr id="3" name="Espace réservé du contenu 2">
            <a:extLst>
              <a:ext uri="{FF2B5EF4-FFF2-40B4-BE49-F238E27FC236}">
                <a16:creationId xmlns:a16="http://schemas.microsoft.com/office/drawing/2014/main" id="{4419B14C-04EF-11E6-8EA1-AB19FE11AAB5}"/>
              </a:ext>
            </a:extLst>
          </p:cNvPr>
          <p:cNvSpPr>
            <a:spLocks noGrp="1"/>
          </p:cNvSpPr>
          <p:nvPr>
            <p:ph idx="1"/>
          </p:nvPr>
        </p:nvSpPr>
        <p:spPr/>
        <p:txBody>
          <a:bodyPr/>
          <a:lstStyle/>
          <a:p>
            <a:pPr indent="180340" algn="just">
              <a:lnSpc>
                <a:spcPct val="100000"/>
              </a:lnSpc>
            </a:pPr>
            <a:r>
              <a:rPr lang="fr-FR" sz="2000" b="1" dirty="0">
                <a:solidFill>
                  <a:srgbClr val="0070C0"/>
                </a:solidFill>
                <a:effectLst/>
                <a:ea typeface="Times New Roman" panose="02020603050405020304" pitchFamily="18" charset="0"/>
              </a:rPr>
              <a:t>Les catholiques d'Irlande qui possédaient le million d'acres restant, c'est-à-dire un onzième du sol cultivé, étaient essentiellement de grands propriétaires, aussi inhumains avec leurs coreligionnaires que les protestants </a:t>
            </a:r>
          </a:p>
          <a:p>
            <a:pPr indent="180340" algn="just">
              <a:lnSpc>
                <a:spcPct val="100000"/>
              </a:lnSpc>
            </a:pPr>
            <a:r>
              <a:rPr lang="fr-FR" sz="2000" b="1" dirty="0">
                <a:solidFill>
                  <a:srgbClr val="0070C0"/>
                </a:solidFill>
                <a:effectLst/>
                <a:ea typeface="Calibri" panose="020F0502020204030204" pitchFamily="34" charset="0"/>
              </a:rPr>
              <a:t>L’économie de l’Irlande est essentiellement rurale. En colonisant le pays, l’Angleterre a brisé volontairement le peu d’industrie, essentiellement lainière qui existait. Le problème de la terre se pose avec une acuité extrême comme le souligne   Mgr Kinsley. En outre ces grands propriétaires qui encaissent des revenus considérables n’investissent rien dans le pays mais vivent en Angleterre où ils dépensent leurs revenus comme ils le font lors de leurs séjours en Italie</a:t>
            </a:r>
            <a:endParaRPr lang="fr-FR" sz="2000" b="1" dirty="0">
              <a:solidFill>
                <a:srgbClr val="0070C0"/>
              </a:solidFill>
              <a:effectLst/>
              <a:ea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AEF78262-63B2-BA2B-63FA-AFCB1B9ADC09}"/>
              </a:ext>
            </a:extLst>
          </p:cNvPr>
          <p:cNvPicPr>
            <a:picLocks noChangeAspect="1"/>
          </p:cNvPicPr>
          <p:nvPr/>
        </p:nvPicPr>
        <p:blipFill>
          <a:blip r:embed="rId2"/>
          <a:stretch>
            <a:fillRect/>
          </a:stretch>
        </p:blipFill>
        <p:spPr>
          <a:xfrm>
            <a:off x="1393189" y="4822462"/>
            <a:ext cx="9960611" cy="1670413"/>
          </a:xfrm>
          <a:prstGeom prst="rect">
            <a:avLst/>
          </a:prstGeom>
        </p:spPr>
      </p:pic>
    </p:spTree>
    <p:extLst>
      <p:ext uri="{BB962C8B-B14F-4D97-AF65-F5344CB8AC3E}">
        <p14:creationId xmlns:p14="http://schemas.microsoft.com/office/powerpoint/2010/main" val="8298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FBA9F-7AEB-71B6-DD49-2B44BD46CC87}"/>
              </a:ext>
            </a:extLst>
          </p:cNvPr>
          <p:cNvSpPr>
            <a:spLocks noGrp="1"/>
          </p:cNvSpPr>
          <p:nvPr>
            <p:ph type="title"/>
          </p:nvPr>
        </p:nvSpPr>
        <p:spPr>
          <a:xfrm>
            <a:off x="418011" y="365125"/>
            <a:ext cx="11312435"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8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700" dirty="0">
              <a:latin typeface="+mn-lt"/>
            </a:endParaRPr>
          </a:p>
        </p:txBody>
      </p:sp>
      <p:sp>
        <p:nvSpPr>
          <p:cNvPr id="3" name="Espace réservé du contenu 2">
            <a:extLst>
              <a:ext uri="{FF2B5EF4-FFF2-40B4-BE49-F238E27FC236}">
                <a16:creationId xmlns:a16="http://schemas.microsoft.com/office/drawing/2014/main" id="{EE72E749-BE94-D69F-6428-05CD2F775969}"/>
              </a:ext>
            </a:extLst>
          </p:cNvPr>
          <p:cNvSpPr>
            <a:spLocks noGrp="1"/>
          </p:cNvSpPr>
          <p:nvPr>
            <p:ph idx="1"/>
          </p:nvPr>
        </p:nvSpPr>
        <p:spPr>
          <a:xfrm>
            <a:off x="587829" y="1825625"/>
            <a:ext cx="11142617" cy="4351338"/>
          </a:xfrm>
        </p:spPr>
        <p:txBody>
          <a:bodyPr/>
          <a:lstStyle/>
          <a:p>
            <a:pPr indent="180340" algn="just">
              <a:lnSpc>
                <a:spcPct val="100000"/>
              </a:lnSpc>
            </a:pPr>
            <a:r>
              <a:rPr lang="fr-FR" sz="2000" b="1" dirty="0">
                <a:solidFill>
                  <a:srgbClr val="0070C0"/>
                </a:solidFill>
                <a:effectLst/>
                <a:ea typeface="Calibri" panose="020F0502020204030204" pitchFamily="34" charset="0"/>
              </a:rPr>
              <a:t>Quand ils ne pouvaient plus payer, ils étaient expulsés sans aucune pitié. Ils connaissaient alors un chômage et se trouvaient sans aucune ressource</a:t>
            </a:r>
            <a:endParaRPr lang="fr-FR" sz="2000" b="1" dirty="0">
              <a:solidFill>
                <a:srgbClr val="0070C0"/>
              </a:solidFill>
              <a:effectLst/>
              <a:ea typeface="Times New Roman" panose="02020603050405020304" pitchFamily="18" charset="0"/>
            </a:endParaRPr>
          </a:p>
          <a:p>
            <a:pPr indent="180340" algn="just">
              <a:lnSpc>
                <a:spcPct val="100000"/>
              </a:lnSpc>
            </a:pPr>
            <a:r>
              <a:rPr lang="fr-FR" sz="2000" b="1" dirty="0">
                <a:solidFill>
                  <a:srgbClr val="0070C0"/>
                </a:solidFill>
                <a:effectLst/>
                <a:ea typeface="Calibri" panose="020F0502020204030204" pitchFamily="34" charset="0"/>
              </a:rPr>
              <a:t>Cette pauvreté extrême s’accompagnait d’un habitat misérable, maisons de terre aux toits dégradés, sans fenêtres, sans meubles, sans véritable cheminée ; quatre pierres sur le sol où on faisait bruler de la tourbe, il fallait ouvrir la porte pour évacuer une partie de la fumée. Alexis explique que ses amis Iroquois étaient mieux lotis, au moins y avait-il un trou dans le tipi permettant l’évacuation d’une partie de la fumée</a:t>
            </a:r>
          </a:p>
          <a:p>
            <a:pPr indent="0" algn="just">
              <a:lnSpc>
                <a:spcPct val="100000"/>
              </a:lnSpc>
              <a:buNone/>
            </a:pPr>
            <a:endParaRPr lang="fr-FR" sz="2000" b="1" dirty="0">
              <a:solidFill>
                <a:srgbClr val="0070C0"/>
              </a:solidFill>
              <a:effectLst/>
              <a:ea typeface="Times New Roman" panose="02020603050405020304" pitchFamily="18" charset="0"/>
            </a:endParaRPr>
          </a:p>
          <a:p>
            <a:endParaRPr lang="fr-FR" dirty="0"/>
          </a:p>
        </p:txBody>
      </p:sp>
      <p:pic>
        <p:nvPicPr>
          <p:cNvPr id="4" name="Image 3" descr="Un foyer irlandais lors de la Grande Famine - Domaine public">
            <a:extLst>
              <a:ext uri="{FF2B5EF4-FFF2-40B4-BE49-F238E27FC236}">
                <a16:creationId xmlns:a16="http://schemas.microsoft.com/office/drawing/2014/main" id="{75E365C2-C6C7-9D82-F126-EEC62AA8B8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5691" y="4153989"/>
            <a:ext cx="3929509" cy="2455817"/>
          </a:xfrm>
          <a:prstGeom prst="rect">
            <a:avLst/>
          </a:prstGeom>
          <a:noFill/>
          <a:ln>
            <a:noFill/>
          </a:ln>
        </p:spPr>
      </p:pic>
      <p:pic>
        <p:nvPicPr>
          <p:cNvPr id="5" name="Image 4" descr="Irlande, histoire - Page 3 - Classification thématique - Encyclopædia  Universalis">
            <a:extLst>
              <a:ext uri="{FF2B5EF4-FFF2-40B4-BE49-F238E27FC236}">
                <a16:creationId xmlns:a16="http://schemas.microsoft.com/office/drawing/2014/main" id="{AE58930D-AC1D-248E-CA43-D3FB6F752B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5326" y="4153989"/>
            <a:ext cx="3513022" cy="2455817"/>
          </a:xfrm>
          <a:prstGeom prst="rect">
            <a:avLst/>
          </a:prstGeom>
          <a:noFill/>
          <a:ln>
            <a:noFill/>
          </a:ln>
        </p:spPr>
      </p:pic>
    </p:spTree>
    <p:extLst>
      <p:ext uri="{BB962C8B-B14F-4D97-AF65-F5344CB8AC3E}">
        <p14:creationId xmlns:p14="http://schemas.microsoft.com/office/powerpoint/2010/main" val="27089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A6E9E-46BB-4B33-99B2-DE6394844C4F}"/>
              </a:ext>
            </a:extLst>
          </p:cNvPr>
          <p:cNvSpPr>
            <a:spLocks noGrp="1"/>
          </p:cNvSpPr>
          <p:nvPr>
            <p:ph type="title"/>
          </p:nvPr>
        </p:nvSpPr>
        <p:spPr>
          <a:xfrm>
            <a:off x="313509" y="365125"/>
            <a:ext cx="11521440"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3600" b="1" dirty="0">
                <a:solidFill>
                  <a:srgbClr val="C00000"/>
                </a:solidFill>
                <a:effectLst/>
                <a:latin typeface="+mn-lt"/>
                <a:ea typeface="Times New Roman" panose="02020603050405020304" pitchFamily="18" charset="0"/>
              </a:rPr>
            </a:br>
            <a:r>
              <a:rPr lang="fr-FR" sz="27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700" b="1" dirty="0">
              <a:latin typeface="+mn-lt"/>
            </a:endParaRPr>
          </a:p>
        </p:txBody>
      </p:sp>
      <p:sp>
        <p:nvSpPr>
          <p:cNvPr id="3" name="Espace réservé du contenu 2">
            <a:extLst>
              <a:ext uri="{FF2B5EF4-FFF2-40B4-BE49-F238E27FC236}">
                <a16:creationId xmlns:a16="http://schemas.microsoft.com/office/drawing/2014/main" id="{9749AFD5-2E47-CCCF-D9C4-2A26B67037B1}"/>
              </a:ext>
            </a:extLst>
          </p:cNvPr>
          <p:cNvSpPr>
            <a:spLocks noGrp="1"/>
          </p:cNvSpPr>
          <p:nvPr>
            <p:ph idx="1"/>
          </p:nvPr>
        </p:nvSpPr>
        <p:spPr>
          <a:xfrm>
            <a:off x="418011" y="1690688"/>
            <a:ext cx="11181806" cy="4486275"/>
          </a:xfrm>
        </p:spPr>
        <p:txBody>
          <a:bodyPr/>
          <a:lstStyle/>
          <a:p>
            <a:endParaRPr lang="fr-FR" sz="1800" b="1" dirty="0">
              <a:solidFill>
                <a:srgbClr val="000000"/>
              </a:solidFill>
              <a:effectLst/>
              <a:latin typeface="Garamond" panose="02020404030301010803" pitchFamily="18" charset="0"/>
              <a:ea typeface="Calibri" panose="020F0502020204030204" pitchFamily="34" charset="0"/>
            </a:endParaRPr>
          </a:p>
          <a:p>
            <a:endParaRPr lang="fr-FR" sz="1800" b="1" dirty="0">
              <a:solidFill>
                <a:srgbClr val="000000"/>
              </a:solidFill>
              <a:latin typeface="Garamond" panose="02020404030301010803" pitchFamily="18" charset="0"/>
              <a:ea typeface="Calibri" panose="020F0502020204030204" pitchFamily="34" charset="0"/>
            </a:endParaRPr>
          </a:p>
          <a:p>
            <a:endParaRPr lang="fr-FR" sz="1800" b="1" dirty="0">
              <a:solidFill>
                <a:srgbClr val="000000"/>
              </a:solidFill>
              <a:effectLst/>
              <a:latin typeface="Garamond" panose="02020404030301010803" pitchFamily="18" charset="0"/>
              <a:ea typeface="Calibri" panose="020F0502020204030204" pitchFamily="34" charset="0"/>
            </a:endParaRPr>
          </a:p>
          <a:p>
            <a:endParaRPr lang="fr-FR" sz="1800" b="1" dirty="0">
              <a:solidFill>
                <a:srgbClr val="000000"/>
              </a:solidFill>
              <a:latin typeface="Garamond" panose="02020404030301010803" pitchFamily="18" charset="0"/>
              <a:ea typeface="Calibri" panose="020F0502020204030204" pitchFamily="34" charset="0"/>
            </a:endParaRPr>
          </a:p>
          <a:p>
            <a:endParaRPr lang="fr-FR" sz="1800" b="1" dirty="0">
              <a:solidFill>
                <a:srgbClr val="000000"/>
              </a:solidFill>
              <a:effectLst/>
              <a:latin typeface="Garamond" panose="02020404030301010803" pitchFamily="18" charset="0"/>
              <a:ea typeface="Calibri" panose="020F0502020204030204" pitchFamily="34" charset="0"/>
            </a:endParaRPr>
          </a:p>
          <a:p>
            <a:endParaRPr lang="fr-FR" sz="1800" b="1" dirty="0">
              <a:solidFill>
                <a:srgbClr val="000000"/>
              </a:solidFill>
              <a:latin typeface="Garamond" panose="02020404030301010803" pitchFamily="18" charset="0"/>
              <a:ea typeface="Calibri" panose="020F0502020204030204" pitchFamily="34" charset="0"/>
            </a:endParaRPr>
          </a:p>
          <a:p>
            <a:endParaRPr lang="fr-FR" sz="1800" b="1" dirty="0">
              <a:solidFill>
                <a:srgbClr val="0070C0"/>
              </a:solidFill>
              <a:effectLst/>
              <a:latin typeface="Garamond" panose="02020404030301010803" pitchFamily="18" charset="0"/>
              <a:ea typeface="Calibri" panose="020F0502020204030204" pitchFamily="34" charset="0"/>
            </a:endParaRPr>
          </a:p>
          <a:p>
            <a:r>
              <a:rPr lang="fr-FR" sz="1800" b="1" dirty="0">
                <a:solidFill>
                  <a:srgbClr val="0070C0"/>
                </a:solidFill>
                <a:effectLst/>
                <a:latin typeface="Garamond" panose="02020404030301010803" pitchFamily="18" charset="0"/>
                <a:ea typeface="Calibri" panose="020F0502020204030204" pitchFamily="34" charset="0"/>
              </a:rPr>
              <a:t>L’importance du cochon</a:t>
            </a:r>
          </a:p>
          <a:p>
            <a:pPr marL="0" indent="0">
              <a:buNone/>
            </a:pPr>
            <a:endParaRPr lang="fr-FR" sz="1800" dirty="0">
              <a:solidFill>
                <a:srgbClr val="0070C0"/>
              </a:solidFill>
              <a:effectLst/>
              <a:latin typeface="Times New Roman" panose="02020603050405020304" pitchFamily="18" charset="0"/>
              <a:ea typeface="Times New Roman" panose="02020603050405020304" pitchFamily="18" charset="0"/>
            </a:endParaRPr>
          </a:p>
          <a:p>
            <a:pPr marL="0" indent="0">
              <a:buNone/>
            </a:pPr>
            <a:endParaRPr lang="fr-FR" dirty="0"/>
          </a:p>
        </p:txBody>
      </p:sp>
      <p:pic>
        <p:nvPicPr>
          <p:cNvPr id="4" name="Image 3" descr="/var/folders/hj/91vmpk1n2ls0mfl3f6f6cjhc0000gp/T/com.microsoft.Word/WebArchiveCopyPasteTempFiles/images?q=tbnANd9GcQkS4TkWQts4N5L94g9gVAk-8nNfG8bVyRgqtXu7XF3YsZ23w7zRGD_JtKTCe95c7Bppug&amp;usqp=CAU">
            <a:extLst>
              <a:ext uri="{FF2B5EF4-FFF2-40B4-BE49-F238E27FC236}">
                <a16:creationId xmlns:a16="http://schemas.microsoft.com/office/drawing/2014/main" id="{01A69260-3FF7-54BA-CCBC-C2BD91777B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5036" y="1802402"/>
            <a:ext cx="3682844" cy="2419974"/>
          </a:xfrm>
          <a:prstGeom prst="rect">
            <a:avLst/>
          </a:prstGeom>
          <a:noFill/>
          <a:ln>
            <a:noFill/>
          </a:ln>
        </p:spPr>
      </p:pic>
      <p:pic>
        <p:nvPicPr>
          <p:cNvPr id="5" name="Image 4" descr="Histoire-Géo Seconde: La Grande Famine et l'émigration irlandaise en  chansons">
            <a:extLst>
              <a:ext uri="{FF2B5EF4-FFF2-40B4-BE49-F238E27FC236}">
                <a16:creationId xmlns:a16="http://schemas.microsoft.com/office/drawing/2014/main" id="{DD71C6FA-6862-BCDF-9E28-B0EF47233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3416" y="1802402"/>
            <a:ext cx="3525332" cy="2419974"/>
          </a:xfrm>
          <a:prstGeom prst="rect">
            <a:avLst/>
          </a:prstGeom>
          <a:noFill/>
          <a:ln>
            <a:noFill/>
          </a:ln>
        </p:spPr>
      </p:pic>
      <p:pic>
        <p:nvPicPr>
          <p:cNvPr id="7" name="Image 6">
            <a:extLst>
              <a:ext uri="{FF2B5EF4-FFF2-40B4-BE49-F238E27FC236}">
                <a16:creationId xmlns:a16="http://schemas.microsoft.com/office/drawing/2014/main" id="{D01A3419-9851-3F1D-B144-8F67AE3B7AB1}"/>
              </a:ext>
            </a:extLst>
          </p:cNvPr>
          <p:cNvPicPr>
            <a:picLocks noChangeAspect="1"/>
          </p:cNvPicPr>
          <p:nvPr/>
        </p:nvPicPr>
        <p:blipFill>
          <a:blip r:embed="rId4"/>
          <a:stretch>
            <a:fillRect/>
          </a:stretch>
        </p:blipFill>
        <p:spPr>
          <a:xfrm>
            <a:off x="1021684" y="4851170"/>
            <a:ext cx="10148632" cy="1325793"/>
          </a:xfrm>
          <a:prstGeom prst="rect">
            <a:avLst/>
          </a:prstGeom>
        </p:spPr>
      </p:pic>
    </p:spTree>
    <p:extLst>
      <p:ext uri="{BB962C8B-B14F-4D97-AF65-F5344CB8AC3E}">
        <p14:creationId xmlns:p14="http://schemas.microsoft.com/office/powerpoint/2010/main" val="369613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CED8C-1134-7992-92FF-4941DAC0758C}"/>
              </a:ext>
            </a:extLst>
          </p:cNvPr>
          <p:cNvSpPr>
            <a:spLocks noGrp="1"/>
          </p:cNvSpPr>
          <p:nvPr>
            <p:ph type="title"/>
          </p:nvPr>
        </p:nvSpPr>
        <p:spPr>
          <a:xfrm>
            <a:off x="391885" y="365125"/>
            <a:ext cx="11508377"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000" b="1" dirty="0">
                <a:solidFill>
                  <a:srgbClr val="C00000"/>
                </a:solidFill>
                <a:effectLst/>
                <a:latin typeface="+mn-lt"/>
                <a:ea typeface="Times New Roman" panose="02020603050405020304" pitchFamily="18" charset="0"/>
              </a:rPr>
            </a:br>
            <a:r>
              <a:rPr lang="fr-FR" sz="2800" b="1" dirty="0">
                <a:solidFill>
                  <a:srgbClr val="B5218B"/>
                </a:solidFill>
                <a:effectLst/>
                <a:latin typeface="+mn-lt"/>
                <a:ea typeface="Times New Roman" panose="02020603050405020304" pitchFamily="18" charset="0"/>
              </a:rPr>
              <a:t>IV La cause première de tous les maux, la question de la propriété de la terre par l’aristocratie protestante</a:t>
            </a:r>
            <a:endParaRPr lang="fr-FR" sz="2800" b="1"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1EC4738F-1EA3-A360-8C4D-F9527C0D32FA}"/>
              </a:ext>
            </a:extLst>
          </p:cNvPr>
          <p:cNvSpPr>
            <a:spLocks noGrp="1"/>
          </p:cNvSpPr>
          <p:nvPr>
            <p:ph idx="1"/>
          </p:nvPr>
        </p:nvSpPr>
        <p:spPr>
          <a:xfrm>
            <a:off x="522513" y="1825625"/>
            <a:ext cx="11194869" cy="4351338"/>
          </a:xfrm>
        </p:spPr>
        <p:txBody>
          <a:bodyPr/>
          <a:lstStyle/>
          <a:p>
            <a:pPr algn="just"/>
            <a:r>
              <a:rPr lang="fr-FR" sz="2400" b="1" dirty="0">
                <a:solidFill>
                  <a:srgbClr val="0070C0"/>
                </a:solidFill>
                <a:effectLst/>
                <a:ea typeface="Calibri" panose="020F0502020204030204" pitchFamily="34" charset="0"/>
              </a:rPr>
              <a:t>On aurait tort de sourire à la lecture de cette indication qu’Alexis écrit à Mme de Grancey : l’existence d’un cochon indiquait la plus ou moins grande misère d’une famille. Les plus miséreux n’en possédaient pas ; chez les autres, le cochon partageait la vie et l’espace de la famille dans l’unique pièce de la maison. Chez les moins miséreux, il avait son habitat à part. Si bien qu’avant de s’arrêter devant une masure Alexis vérifiait l’existence du cochon, signe qu’il serait possible de trouver quelque chose.</a:t>
            </a:r>
            <a:endParaRPr lang="fr-FR" sz="2400" b="1" dirty="0">
              <a:solidFill>
                <a:srgbClr val="0070C0"/>
              </a:solidFill>
              <a:effectLst/>
              <a:ea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80D21FF1-9468-C94C-85A6-5CB5BCD1D522}"/>
              </a:ext>
            </a:extLst>
          </p:cNvPr>
          <p:cNvPicPr>
            <a:picLocks noChangeAspect="1"/>
          </p:cNvPicPr>
          <p:nvPr/>
        </p:nvPicPr>
        <p:blipFill>
          <a:blip r:embed="rId2"/>
          <a:stretch>
            <a:fillRect/>
          </a:stretch>
        </p:blipFill>
        <p:spPr>
          <a:xfrm>
            <a:off x="1524086" y="4333738"/>
            <a:ext cx="9533587" cy="1621156"/>
          </a:xfrm>
          <a:prstGeom prst="rect">
            <a:avLst/>
          </a:prstGeom>
        </p:spPr>
      </p:pic>
    </p:spTree>
    <p:extLst>
      <p:ext uri="{BB962C8B-B14F-4D97-AF65-F5344CB8AC3E}">
        <p14:creationId xmlns:p14="http://schemas.microsoft.com/office/powerpoint/2010/main" val="293689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280CC-47FC-921C-2DAC-AF4347A36C4E}"/>
              </a:ext>
            </a:extLst>
          </p:cNvPr>
          <p:cNvSpPr>
            <a:spLocks noGrp="1"/>
          </p:cNvSpPr>
          <p:nvPr>
            <p:ph type="title"/>
          </p:nvPr>
        </p:nvSpPr>
        <p:spPr>
          <a:xfrm>
            <a:off x="313509" y="365125"/>
            <a:ext cx="11482251"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6000" b="1" dirty="0">
                <a:solidFill>
                  <a:srgbClr val="C00000"/>
                </a:solidFill>
                <a:effectLst/>
                <a:latin typeface="+mn-lt"/>
                <a:ea typeface="Times New Roman" panose="02020603050405020304" pitchFamily="18" charset="0"/>
              </a:rPr>
            </a:br>
            <a:r>
              <a:rPr lang="fr-FR" sz="2000" b="1" dirty="0">
                <a:solidFill>
                  <a:srgbClr val="B5218B"/>
                </a:solidFill>
                <a:effectLst/>
                <a:latin typeface="+mn-lt"/>
                <a:ea typeface="Times New Roman" panose="02020603050405020304" pitchFamily="18" charset="0"/>
              </a:rPr>
              <a:t>V </a:t>
            </a:r>
            <a:r>
              <a:rPr lang="fr-FR" sz="2000" b="1" dirty="0">
                <a:solidFill>
                  <a:srgbClr val="B5218B"/>
                </a:solidFill>
                <a:latin typeface="+mn-lt"/>
              </a:rPr>
              <a:t>Les habitants : une aristocratie riche et égoïste, des paysans misérables, pas de classe moyenne. </a:t>
            </a:r>
            <a:br>
              <a:rPr lang="fr-FR" sz="2000" dirty="0">
                <a:solidFill>
                  <a:srgbClr val="B5218B"/>
                </a:solidFill>
                <a:latin typeface="+mn-lt"/>
              </a:rPr>
            </a:br>
            <a:r>
              <a:rPr lang="fr-FR" sz="2000" b="1" dirty="0">
                <a:solidFill>
                  <a:srgbClr val="B5218B"/>
                </a:solidFill>
                <a:latin typeface="+mn-lt"/>
              </a:rPr>
              <a:t>Une population misérable, semi-barbare, mais des individus doux et charitables capables d’explosions considérables qui causent nombre de morts violentes</a:t>
            </a:r>
            <a:br>
              <a:rPr lang="fr-FR" sz="2000" dirty="0">
                <a:solidFill>
                  <a:srgbClr val="B5218B"/>
                </a:solidFill>
                <a:latin typeface="+mn-lt"/>
              </a:rPr>
            </a:br>
            <a:r>
              <a:rPr lang="fr-FR" sz="2700" b="1" dirty="0">
                <a:solidFill>
                  <a:srgbClr val="B5218B"/>
                </a:solidFill>
                <a:effectLst/>
                <a:latin typeface="+mn-lt"/>
                <a:ea typeface="Times New Roman" panose="02020603050405020304" pitchFamily="18" charset="0"/>
              </a:rPr>
              <a:t> </a:t>
            </a:r>
            <a:endParaRPr lang="fr-FR" sz="2700" dirty="0">
              <a:latin typeface="+mn-lt"/>
            </a:endParaRPr>
          </a:p>
        </p:txBody>
      </p:sp>
      <p:sp>
        <p:nvSpPr>
          <p:cNvPr id="3" name="Espace réservé du contenu 2">
            <a:extLst>
              <a:ext uri="{FF2B5EF4-FFF2-40B4-BE49-F238E27FC236}">
                <a16:creationId xmlns:a16="http://schemas.microsoft.com/office/drawing/2014/main" id="{DC16BDE8-683E-B4B7-A85F-416A2EA4EE1E}"/>
              </a:ext>
            </a:extLst>
          </p:cNvPr>
          <p:cNvSpPr>
            <a:spLocks noGrp="1"/>
          </p:cNvSpPr>
          <p:nvPr>
            <p:ph idx="1"/>
          </p:nvPr>
        </p:nvSpPr>
        <p:spPr>
          <a:xfrm>
            <a:off x="511628" y="1690688"/>
            <a:ext cx="11168743" cy="4351338"/>
          </a:xfrm>
        </p:spPr>
        <p:txBody>
          <a:bodyPr/>
          <a:lstStyle/>
          <a:p>
            <a:pPr indent="180340" algn="just">
              <a:lnSpc>
                <a:spcPct val="100000"/>
              </a:lnSpc>
            </a:pPr>
            <a:r>
              <a:rPr lang="fr-FR" sz="2000" b="1" dirty="0">
                <a:solidFill>
                  <a:srgbClr val="0070C0"/>
                </a:solidFill>
                <a:effectLst/>
                <a:ea typeface="Times New Roman" panose="02020603050405020304" pitchFamily="18" charset="0"/>
              </a:rPr>
              <a:t>Alexis et Beaumont ont rencontré le peuple irlandais misérable, souvent en haillons et sans souliers, et affamé, à demi sauvage, c’était là la rançon des traitements qu’ils subissaient ; </a:t>
            </a:r>
            <a:r>
              <a:rPr lang="fr-FR" sz="2000" b="1" i="1" dirty="0">
                <a:solidFill>
                  <a:srgbClr val="0070C0"/>
                </a:solidFill>
                <a:effectLst/>
                <a:ea typeface="Times New Roman" panose="02020603050405020304" pitchFamily="18" charset="0"/>
              </a:rPr>
              <a:t>une telle situation est intolérable, </a:t>
            </a:r>
            <a:r>
              <a:rPr lang="fr-FR" sz="2000" b="1" dirty="0">
                <a:solidFill>
                  <a:srgbClr val="0070C0"/>
                </a:solidFill>
                <a:effectLst/>
                <a:ea typeface="Times New Roman" panose="02020603050405020304" pitchFamily="18" charset="0"/>
              </a:rPr>
              <a:t>leur dit ecclésiastique.  C’est l’aristocratie protestante, les lois mises en place, et la politique appliquée qui ont maintenu les habitants dans un tel état en limitant leur accès à l’enseignement, en le réduisant toujours à la disette, souvent à la famine ; dans certains villages les paysans sont au chômage six mois par an…  </a:t>
            </a:r>
          </a:p>
          <a:p>
            <a:pPr indent="180340" algn="just">
              <a:lnSpc>
                <a:spcPct val="100000"/>
              </a:lnSpc>
            </a:pPr>
            <a:r>
              <a:rPr lang="fr-FR" sz="2000" b="1" dirty="0">
                <a:solidFill>
                  <a:srgbClr val="0070C0"/>
                </a:solidFill>
                <a:effectLst/>
                <a:ea typeface="Times New Roman" panose="02020603050405020304" pitchFamily="18" charset="0"/>
              </a:rPr>
              <a:t>Et pourtant ce peuple possède des qualités remarquables, une humanité rare et une vraie morale. Il est </a:t>
            </a:r>
            <a:r>
              <a:rPr lang="fr-FR" sz="2000" b="1" dirty="0">
                <a:solidFill>
                  <a:srgbClr val="0070C0"/>
                </a:solidFill>
                <a:effectLst/>
                <a:ea typeface="Calibri" panose="020F0502020204030204" pitchFamily="34" charset="0"/>
              </a:rPr>
              <a:t>doux, charitable, plein de vertus, les pauvres n’hésitant pas à donner une partie de leurs maigres ressources pour venir en aide aux plus miséreux qu’eux. </a:t>
            </a:r>
            <a:r>
              <a:rPr lang="fr-FR" sz="2000" b="1" dirty="0">
                <a:solidFill>
                  <a:srgbClr val="0070C0"/>
                </a:solidFill>
                <a:effectLst/>
                <a:ea typeface="Times New Roman" panose="02020603050405020304" pitchFamily="18" charset="0"/>
              </a:rPr>
              <a:t>Le </a:t>
            </a:r>
            <a:r>
              <a:rPr lang="fr-FR" sz="2000" b="1" dirty="0">
                <a:solidFill>
                  <a:srgbClr val="0070C0"/>
                </a:solidFill>
                <a:effectLst/>
                <a:ea typeface="Calibri" panose="020F0502020204030204" pitchFamily="34" charset="0"/>
              </a:rPr>
              <a:t>prêtre Irlandais rencontré à Cork 28 juillet en témoigne :</a:t>
            </a:r>
          </a:p>
          <a:p>
            <a:pPr indent="0" algn="just">
              <a:lnSpc>
                <a:spcPct val="100000"/>
              </a:lnSpc>
              <a:buNone/>
            </a:pPr>
            <a:endParaRPr lang="fr-FR" sz="2000" b="1" dirty="0">
              <a:solidFill>
                <a:srgbClr val="0070C0"/>
              </a:solidFill>
              <a:effectLst/>
              <a:ea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B9993FBB-ED9E-6156-84B2-39B49C075DF9}"/>
              </a:ext>
            </a:extLst>
          </p:cNvPr>
          <p:cNvPicPr>
            <a:picLocks noChangeAspect="1"/>
          </p:cNvPicPr>
          <p:nvPr/>
        </p:nvPicPr>
        <p:blipFill>
          <a:blip r:embed="rId2"/>
          <a:stretch>
            <a:fillRect/>
          </a:stretch>
        </p:blipFill>
        <p:spPr>
          <a:xfrm>
            <a:off x="1891392" y="5042265"/>
            <a:ext cx="8811941" cy="1149986"/>
          </a:xfrm>
          <a:prstGeom prst="rect">
            <a:avLst/>
          </a:prstGeom>
        </p:spPr>
      </p:pic>
    </p:spTree>
    <p:extLst>
      <p:ext uri="{BB962C8B-B14F-4D97-AF65-F5344CB8AC3E}">
        <p14:creationId xmlns:p14="http://schemas.microsoft.com/office/powerpoint/2010/main" val="35064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6785F-CB86-2D47-74D6-154BF0524054}"/>
              </a:ext>
            </a:extLst>
          </p:cNvPr>
          <p:cNvSpPr>
            <a:spLocks noGrp="1"/>
          </p:cNvSpPr>
          <p:nvPr>
            <p:ph type="title"/>
          </p:nvPr>
        </p:nvSpPr>
        <p:spPr>
          <a:xfrm>
            <a:off x="378823" y="365125"/>
            <a:ext cx="11364686"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6600" b="1" dirty="0">
                <a:solidFill>
                  <a:srgbClr val="C00000"/>
                </a:solidFill>
                <a:effectLst/>
                <a:latin typeface="+mn-lt"/>
                <a:ea typeface="Times New Roman" panose="02020603050405020304" pitchFamily="18" charset="0"/>
              </a:rPr>
            </a:br>
            <a:r>
              <a:rPr lang="fr-FR" sz="2000" b="1" dirty="0">
                <a:solidFill>
                  <a:srgbClr val="B5218B"/>
                </a:solidFill>
                <a:latin typeface="+mn-lt"/>
                <a:ea typeface="Times New Roman" panose="02020603050405020304" pitchFamily="18" charset="0"/>
              </a:rPr>
              <a:t>V </a:t>
            </a:r>
            <a:r>
              <a:rPr lang="fr-FR" sz="2000" b="1" dirty="0">
                <a:solidFill>
                  <a:srgbClr val="B5218B"/>
                </a:solidFill>
                <a:latin typeface="+mn-lt"/>
              </a:rPr>
              <a:t>Les habitants : une aristocratie riche et égoïste, des paysans misérables, pas de classe moyenne. </a:t>
            </a:r>
            <a:br>
              <a:rPr lang="fr-FR" sz="2000" b="1" dirty="0">
                <a:solidFill>
                  <a:srgbClr val="B5218B"/>
                </a:solidFill>
                <a:latin typeface="+mn-lt"/>
              </a:rPr>
            </a:br>
            <a:r>
              <a:rPr lang="fr-FR" sz="2000" b="1" dirty="0">
                <a:solidFill>
                  <a:srgbClr val="B5218B"/>
                </a:solidFill>
                <a:latin typeface="+mn-lt"/>
              </a:rPr>
              <a:t>Une population misérable, semi-barbare, mais des individus doux et charitables capables d’explosions considérables qui causent nombre de morts violentes</a:t>
            </a:r>
            <a:br>
              <a:rPr lang="fr-FR" sz="2000" b="1" dirty="0">
                <a:solidFill>
                  <a:srgbClr val="B5218B"/>
                </a:solidFill>
                <a:latin typeface="+mn-lt"/>
              </a:rPr>
            </a:br>
            <a:endParaRPr lang="fr-FR" sz="2000" b="1" dirty="0">
              <a:latin typeface="+mn-lt"/>
            </a:endParaRPr>
          </a:p>
        </p:txBody>
      </p:sp>
      <p:sp>
        <p:nvSpPr>
          <p:cNvPr id="3" name="Espace réservé du contenu 2">
            <a:extLst>
              <a:ext uri="{FF2B5EF4-FFF2-40B4-BE49-F238E27FC236}">
                <a16:creationId xmlns:a16="http://schemas.microsoft.com/office/drawing/2014/main" id="{B6D8991D-0A70-3447-BA0A-C76EDAED712E}"/>
              </a:ext>
            </a:extLst>
          </p:cNvPr>
          <p:cNvSpPr>
            <a:spLocks noGrp="1"/>
          </p:cNvSpPr>
          <p:nvPr>
            <p:ph idx="1"/>
          </p:nvPr>
        </p:nvSpPr>
        <p:spPr>
          <a:xfrm>
            <a:off x="378823" y="1593669"/>
            <a:ext cx="11364686" cy="4583294"/>
          </a:xfrm>
        </p:spPr>
        <p:txBody>
          <a:bodyPr>
            <a:normAutofit/>
          </a:bodyPr>
          <a:lstStyle/>
          <a:p>
            <a:pPr indent="180340" algn="just">
              <a:lnSpc>
                <a:spcPct val="100000"/>
              </a:lnSpc>
            </a:pPr>
            <a:r>
              <a:rPr lang="fr-FR" sz="2200" b="1" dirty="0">
                <a:solidFill>
                  <a:srgbClr val="0070C0"/>
                </a:solidFill>
                <a:effectLst/>
                <a:ea typeface="Calibri" panose="020F0502020204030204" pitchFamily="34" charset="0"/>
              </a:rPr>
              <a:t>Mais cette misère permanente entraînait des accès de violence considérables qui amenait des querelles, des rixes, des combats qui se terminaient souvent par la mort, et, lorsque les </a:t>
            </a:r>
            <a:r>
              <a:rPr lang="fr-FR" sz="2200" b="1" dirty="0">
                <a:solidFill>
                  <a:srgbClr val="0070C0"/>
                </a:solidFill>
                <a:effectLst/>
                <a:ea typeface="Times New Roman" panose="02020603050405020304" pitchFamily="18" charset="0"/>
              </a:rPr>
              <a:t>paysans qui ne peuvent payer leurs fermages sont chassés, celui qui prend la place est persécuté, sa maison brûlée ; il peut même être tué</a:t>
            </a:r>
          </a:p>
          <a:p>
            <a:pPr algn="just"/>
            <a:r>
              <a:rPr lang="fr-FR" sz="2200" b="1" dirty="0">
                <a:solidFill>
                  <a:srgbClr val="0070C0"/>
                </a:solidFill>
                <a:effectLst/>
                <a:ea typeface="Times New Roman" panose="02020603050405020304" pitchFamily="18" charset="0"/>
                <a:cs typeface="Times New Roman" panose="02020603050405020304" pitchFamily="18" charset="0"/>
              </a:rPr>
              <a:t>Pour achever ce tableau qu’ils ont sous les yeux et qui revient de façon récurrente dans les paroles des membres du clergé catholique, Alexis souligne le contraste totalement scandaleux existant entre la situation du clergé catholique qui vit chichement près de ses paroissiens dont ils dénoncent la misère insupportable et celle du clergé protestant enrichi pas la dime qu’il perçoit en toute injustice sur les malheureux catholiques en haillons et affamés</a:t>
            </a:r>
            <a:endParaRPr lang="fr-FR" sz="2200" b="1" dirty="0">
              <a:solidFill>
                <a:srgbClr val="0070C0"/>
              </a:solidFill>
            </a:endParaRPr>
          </a:p>
        </p:txBody>
      </p:sp>
      <p:pic>
        <p:nvPicPr>
          <p:cNvPr id="5" name="Image 4">
            <a:extLst>
              <a:ext uri="{FF2B5EF4-FFF2-40B4-BE49-F238E27FC236}">
                <a16:creationId xmlns:a16="http://schemas.microsoft.com/office/drawing/2014/main" id="{FA486E43-FC06-D5D6-61B0-E2EC7F6D5700}"/>
              </a:ext>
            </a:extLst>
          </p:cNvPr>
          <p:cNvPicPr>
            <a:picLocks noChangeAspect="1"/>
          </p:cNvPicPr>
          <p:nvPr/>
        </p:nvPicPr>
        <p:blipFill>
          <a:blip r:embed="rId2"/>
          <a:stretch>
            <a:fillRect/>
          </a:stretch>
        </p:blipFill>
        <p:spPr>
          <a:xfrm>
            <a:off x="2228578" y="4851400"/>
            <a:ext cx="8510114" cy="1325563"/>
          </a:xfrm>
          <a:prstGeom prst="rect">
            <a:avLst/>
          </a:prstGeom>
        </p:spPr>
      </p:pic>
    </p:spTree>
    <p:extLst>
      <p:ext uri="{BB962C8B-B14F-4D97-AF65-F5344CB8AC3E}">
        <p14:creationId xmlns:p14="http://schemas.microsoft.com/office/powerpoint/2010/main" val="39791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B8871-8741-43F7-D016-177AF59A04AA}"/>
              </a:ext>
            </a:extLst>
          </p:cNvPr>
          <p:cNvSpPr>
            <a:spLocks noGrp="1"/>
          </p:cNvSpPr>
          <p:nvPr>
            <p:ph type="title"/>
          </p:nvPr>
        </p:nvSpPr>
        <p:spPr>
          <a:xfrm>
            <a:off x="391885" y="365125"/>
            <a:ext cx="11416937"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8800" b="1" dirty="0">
                <a:solidFill>
                  <a:srgbClr val="C00000"/>
                </a:solidFill>
                <a:effectLst/>
                <a:latin typeface="+mn-lt"/>
                <a:ea typeface="Times New Roman" panose="02020603050405020304" pitchFamily="18" charset="0"/>
              </a:rPr>
            </a:br>
            <a:r>
              <a:rPr lang="fr-FR" sz="2000" b="1" dirty="0">
                <a:solidFill>
                  <a:srgbClr val="B5218B"/>
                </a:solidFill>
                <a:effectLst/>
                <a:latin typeface="+mn-lt"/>
                <a:ea typeface="Times New Roman" panose="02020603050405020304" pitchFamily="18" charset="0"/>
              </a:rPr>
              <a:t>V </a:t>
            </a:r>
            <a:r>
              <a:rPr lang="fr-FR" sz="2000" b="1" dirty="0">
                <a:solidFill>
                  <a:srgbClr val="B5218B"/>
                </a:solidFill>
                <a:latin typeface="+mn-lt"/>
              </a:rPr>
              <a:t>Les habitants : une aristocratie riche et égoïste, des paysans misérables, pas de classe moyenne. </a:t>
            </a:r>
            <a:br>
              <a:rPr lang="fr-FR" sz="2000" dirty="0">
                <a:solidFill>
                  <a:srgbClr val="B5218B"/>
                </a:solidFill>
                <a:latin typeface="+mn-lt"/>
              </a:rPr>
            </a:br>
            <a:r>
              <a:rPr lang="fr-FR" sz="2000" b="1" dirty="0">
                <a:solidFill>
                  <a:srgbClr val="B5218B"/>
                </a:solidFill>
                <a:latin typeface="+mn-lt"/>
              </a:rPr>
              <a:t>Une population misérable, semi-barbare, mais des individus doux et charitables capables d’explosions considérables qui causent nombre de morts violentes</a:t>
            </a:r>
            <a:br>
              <a:rPr lang="fr-FR" sz="2000" dirty="0">
                <a:solidFill>
                  <a:srgbClr val="B5218B"/>
                </a:solidFill>
                <a:latin typeface="+mn-lt"/>
              </a:rPr>
            </a:br>
            <a:endParaRPr lang="fr-FR" sz="2000" dirty="0"/>
          </a:p>
        </p:txBody>
      </p:sp>
      <p:sp>
        <p:nvSpPr>
          <p:cNvPr id="3" name="Espace réservé du contenu 2">
            <a:extLst>
              <a:ext uri="{FF2B5EF4-FFF2-40B4-BE49-F238E27FC236}">
                <a16:creationId xmlns:a16="http://schemas.microsoft.com/office/drawing/2014/main" id="{AF4156F3-9C9A-D5F2-2BCC-D27D54366B65}"/>
              </a:ext>
            </a:extLst>
          </p:cNvPr>
          <p:cNvSpPr>
            <a:spLocks noGrp="1"/>
          </p:cNvSpPr>
          <p:nvPr>
            <p:ph sz="half" idx="1"/>
          </p:nvPr>
        </p:nvSpPr>
        <p:spPr/>
        <p:txBody>
          <a:bodyPr>
            <a:normAutofit/>
          </a:bodyPr>
          <a:lstStyle/>
          <a:p>
            <a:pPr marL="0" indent="0" algn="just">
              <a:buNone/>
            </a:pPr>
            <a:r>
              <a:rPr lang="fr-FR"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Tocqueville et Beaumont demandent à chacun de leurs interlocuteurs s’ils ne souhaiteraient pas être rémunérés par le pouvoir politique. Ils s’y opposent vigoureusement ; leur indépendance vis-à-vis du pouvoir politique garantit leur lien de confiance avec leurs malheureux concitoyens dont ils partagent la misère. Tocqueville admire ces prêtres catholiques si soucieux de leurs paroissiens et si attentifs à tenter de soulager leurs Misères. </a:t>
            </a:r>
            <a:endParaRPr lang="fr-FR" sz="2400" b="1" dirty="0">
              <a:solidFill>
                <a:srgbClr val="0070C0"/>
              </a:solidFill>
              <a:latin typeface="Calibri" panose="020F0502020204030204" pitchFamily="34" charset="0"/>
              <a:cs typeface="Calibri" panose="020F0502020204030204" pitchFamily="34" charset="0"/>
            </a:endParaRPr>
          </a:p>
        </p:txBody>
      </p:sp>
      <p:pic>
        <p:nvPicPr>
          <p:cNvPr id="5" name="Espace réservé du contenu 4">
            <a:extLst>
              <a:ext uri="{FF2B5EF4-FFF2-40B4-BE49-F238E27FC236}">
                <a16:creationId xmlns:a16="http://schemas.microsoft.com/office/drawing/2014/main" id="{E6ED0CCA-653B-3310-81C4-D2237A408D8A}"/>
              </a:ext>
            </a:extLst>
          </p:cNvPr>
          <p:cNvPicPr>
            <a:picLocks noGrp="1" noChangeAspect="1"/>
          </p:cNvPicPr>
          <p:nvPr>
            <p:ph sz="half" idx="2"/>
          </p:nvPr>
        </p:nvPicPr>
        <p:blipFill>
          <a:blip r:embed="rId2"/>
          <a:stretch>
            <a:fillRect/>
          </a:stretch>
        </p:blipFill>
        <p:spPr>
          <a:xfrm>
            <a:off x="6368143" y="2243523"/>
            <a:ext cx="5463218" cy="3073060"/>
          </a:xfrm>
          <a:prstGeom prst="rect">
            <a:avLst/>
          </a:prstGeom>
        </p:spPr>
      </p:pic>
    </p:spTree>
    <p:extLst>
      <p:ext uri="{BB962C8B-B14F-4D97-AF65-F5344CB8AC3E}">
        <p14:creationId xmlns:p14="http://schemas.microsoft.com/office/powerpoint/2010/main" val="2396579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8D5FD-CE1E-D3B8-08F9-7F9CB12C4FAE}"/>
              </a:ext>
            </a:extLst>
          </p:cNvPr>
          <p:cNvSpPr>
            <a:spLocks noGrp="1"/>
          </p:cNvSpPr>
          <p:nvPr>
            <p:ph type="title"/>
          </p:nvPr>
        </p:nvSpPr>
        <p:spPr>
          <a:xfrm>
            <a:off x="431074" y="365125"/>
            <a:ext cx="11273246"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9600" b="1" dirty="0">
                <a:solidFill>
                  <a:srgbClr val="C00000"/>
                </a:solidFill>
                <a:effectLst/>
                <a:latin typeface="+mn-lt"/>
                <a:ea typeface="Times New Roman" panose="02020603050405020304" pitchFamily="18" charset="0"/>
              </a:rPr>
            </a:br>
            <a:r>
              <a:rPr lang="fr-FR" sz="2000" dirty="0">
                <a:solidFill>
                  <a:srgbClr val="B5218B"/>
                </a:solidFill>
                <a:latin typeface="+mn-lt"/>
                <a:ea typeface="Times New Roman" panose="02020603050405020304" pitchFamily="18" charset="0"/>
              </a:rPr>
              <a:t>V </a:t>
            </a:r>
            <a:r>
              <a:rPr lang="fr-FR" sz="2000" dirty="0">
                <a:solidFill>
                  <a:srgbClr val="B5218B"/>
                </a:solidFill>
                <a:latin typeface="+mn-lt"/>
              </a:rPr>
              <a:t>Les habitants : une aristocratie riche et égoïste, des paysans misérables, pas de classe moyenne. </a:t>
            </a:r>
            <a:br>
              <a:rPr lang="fr-FR" sz="2000" dirty="0">
                <a:solidFill>
                  <a:srgbClr val="B5218B"/>
                </a:solidFill>
                <a:latin typeface="+mn-lt"/>
              </a:rPr>
            </a:br>
            <a:r>
              <a:rPr lang="fr-FR" sz="2000" dirty="0">
                <a:solidFill>
                  <a:srgbClr val="B5218B"/>
                </a:solidFill>
                <a:latin typeface="+mn-lt"/>
              </a:rPr>
              <a:t>Une population misérable, semi-barbare, mais des individus doux et charitables capables d’explosions considérables qui causent nombre de morts violentes</a:t>
            </a:r>
            <a:br>
              <a:rPr lang="fr-FR" sz="2000" dirty="0">
                <a:solidFill>
                  <a:srgbClr val="B5218B"/>
                </a:solidFill>
                <a:latin typeface="+mn-lt"/>
              </a:rPr>
            </a:br>
            <a:endParaRPr lang="fr-FR" sz="2000" dirty="0">
              <a:latin typeface="+mn-lt"/>
            </a:endParaRPr>
          </a:p>
        </p:txBody>
      </p:sp>
      <p:sp>
        <p:nvSpPr>
          <p:cNvPr id="3" name="Espace réservé du contenu 2">
            <a:extLst>
              <a:ext uri="{FF2B5EF4-FFF2-40B4-BE49-F238E27FC236}">
                <a16:creationId xmlns:a16="http://schemas.microsoft.com/office/drawing/2014/main" id="{176B08FF-9573-3148-FFEC-A2723DA85E33}"/>
              </a:ext>
            </a:extLst>
          </p:cNvPr>
          <p:cNvSpPr>
            <a:spLocks noGrp="1"/>
          </p:cNvSpPr>
          <p:nvPr>
            <p:ph idx="1"/>
          </p:nvPr>
        </p:nvSpPr>
        <p:spPr>
          <a:xfrm>
            <a:off x="561703" y="1825625"/>
            <a:ext cx="11142617" cy="4351338"/>
          </a:xfrm>
        </p:spPr>
        <p:txBody>
          <a:bodyPr>
            <a:normAutofit fontScale="92500"/>
          </a:bodyPr>
          <a:lstStyle/>
          <a:p>
            <a:r>
              <a:rPr lang="fr-FR" sz="2400" b="1" dirty="0">
                <a:solidFill>
                  <a:srgbClr val="0070C0"/>
                </a:solidFill>
                <a:effectLst/>
                <a:ea typeface="Times New Roman" panose="02020603050405020304" pitchFamily="18" charset="0"/>
              </a:rPr>
              <a:t>Il est frappé par les paroles de James Hughes, curé de Newport Prat, qui, le 6 août, critique vivement le clergé français de la Restauration, clergé de l’aristocratie et des riches et affirme :  </a:t>
            </a:r>
          </a:p>
          <a:p>
            <a:pPr marL="0" indent="0">
              <a:buNone/>
            </a:pPr>
            <a:endParaRPr lang="fr-FR" dirty="0"/>
          </a:p>
          <a:p>
            <a:pPr marL="0" indent="0">
              <a:buNone/>
            </a:pPr>
            <a:endParaRPr lang="fr-FR" dirty="0"/>
          </a:p>
          <a:p>
            <a:pPr marL="0" indent="0">
              <a:buNone/>
            </a:pPr>
            <a:endParaRPr lang="fr-FR" dirty="0"/>
          </a:p>
          <a:p>
            <a:pPr algn="just"/>
            <a:endParaRPr lang="fr-FR" sz="2400" b="1" dirty="0">
              <a:solidFill>
                <a:srgbClr val="0070C0"/>
              </a:solidFill>
              <a:effectLst/>
              <a:ea typeface="Times New Roman" panose="02020603050405020304" pitchFamily="18" charset="0"/>
            </a:endParaRPr>
          </a:p>
          <a:p>
            <a:pPr algn="just"/>
            <a:r>
              <a:rPr lang="fr-FR" sz="2400" b="1" dirty="0">
                <a:solidFill>
                  <a:srgbClr val="0070C0"/>
                </a:solidFill>
                <a:effectLst/>
                <a:ea typeface="Times New Roman" panose="02020603050405020304" pitchFamily="18" charset="0"/>
              </a:rPr>
              <a:t>Tocqueville est satisfait d’entendre ses interlocuteurs dire ce qu’il souhaite entendre, de même qu’il a apprécié de voir aux États-Unis et au Québec le clergé catholique se poser comme attaché aux valeurs de la démocratie qui, pour lui, est la reprise des valeurs du christianisme originel, comme il a tenté, en vain, de l’expliquer à Gobineau</a:t>
            </a:r>
          </a:p>
          <a:p>
            <a:pPr marL="0" indent="0">
              <a:buNone/>
            </a:pPr>
            <a:endParaRPr lang="fr-FR" dirty="0"/>
          </a:p>
        </p:txBody>
      </p:sp>
      <p:pic>
        <p:nvPicPr>
          <p:cNvPr id="5" name="Image 4">
            <a:extLst>
              <a:ext uri="{FF2B5EF4-FFF2-40B4-BE49-F238E27FC236}">
                <a16:creationId xmlns:a16="http://schemas.microsoft.com/office/drawing/2014/main" id="{35DD595A-DE47-4C4F-355C-3DA4AAFD5E6B}"/>
              </a:ext>
            </a:extLst>
          </p:cNvPr>
          <p:cNvPicPr>
            <a:picLocks noChangeAspect="1"/>
          </p:cNvPicPr>
          <p:nvPr/>
        </p:nvPicPr>
        <p:blipFill>
          <a:blip r:embed="rId2"/>
          <a:stretch>
            <a:fillRect/>
          </a:stretch>
        </p:blipFill>
        <p:spPr>
          <a:xfrm>
            <a:off x="844907" y="2999557"/>
            <a:ext cx="10859413" cy="1325562"/>
          </a:xfrm>
          <a:prstGeom prst="rect">
            <a:avLst/>
          </a:prstGeom>
        </p:spPr>
      </p:pic>
    </p:spTree>
    <p:extLst>
      <p:ext uri="{BB962C8B-B14F-4D97-AF65-F5344CB8AC3E}">
        <p14:creationId xmlns:p14="http://schemas.microsoft.com/office/powerpoint/2010/main" val="290348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E71B4-FEBD-E19F-1292-236AB24EF597}"/>
              </a:ext>
            </a:extLst>
          </p:cNvPr>
          <p:cNvSpPr>
            <a:spLocks noGrp="1"/>
          </p:cNvSpPr>
          <p:nvPr>
            <p:ph type="title"/>
          </p:nvPr>
        </p:nvSpPr>
        <p:spPr>
          <a:xfrm>
            <a:off x="326571" y="365125"/>
            <a:ext cx="11534503" cy="1071789"/>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400" b="1" dirty="0">
                <a:solidFill>
                  <a:srgbClr val="B5218B"/>
                </a:solidFill>
                <a:effectLst/>
                <a:latin typeface="Garamond" panose="02020404030301010803" pitchFamily="18" charset="0"/>
                <a:ea typeface="Times New Roman" panose="02020603050405020304" pitchFamily="18" charset="0"/>
              </a:rPr>
              <a:t>VI  L’école et la justice</a:t>
            </a:r>
            <a:endParaRPr lang="fr-FR" sz="2400" dirty="0">
              <a:solidFill>
                <a:srgbClr val="B5218B"/>
              </a:solidFill>
            </a:endParaRPr>
          </a:p>
        </p:txBody>
      </p:sp>
      <p:sp>
        <p:nvSpPr>
          <p:cNvPr id="3" name="Espace réservé du contenu 2">
            <a:extLst>
              <a:ext uri="{FF2B5EF4-FFF2-40B4-BE49-F238E27FC236}">
                <a16:creationId xmlns:a16="http://schemas.microsoft.com/office/drawing/2014/main" id="{1F8D7AE7-2CE8-E5CB-A8A5-A64F1270803F}"/>
              </a:ext>
            </a:extLst>
          </p:cNvPr>
          <p:cNvSpPr>
            <a:spLocks noGrp="1"/>
          </p:cNvSpPr>
          <p:nvPr>
            <p:ph idx="1"/>
          </p:nvPr>
        </p:nvSpPr>
        <p:spPr>
          <a:xfrm>
            <a:off x="574766" y="1436914"/>
            <a:ext cx="11038114" cy="4740049"/>
          </a:xfrm>
        </p:spPr>
        <p:txBody>
          <a:bodyPr>
            <a:normAutofit/>
          </a:bodyPr>
          <a:lstStyle/>
          <a:p>
            <a:pPr algn="just">
              <a:lnSpc>
                <a:spcPct val="100000"/>
              </a:lnSpc>
            </a:pPr>
            <a:r>
              <a:rPr lang="fr-FR"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Alexis et Beaumont s’intéressent de très près à la situation politique et sociale, à la place et au rôle de l’aristocratie. Ils portent une très grande attention à deux questions essentielles : la justice et l’enseignement</a:t>
            </a:r>
          </a:p>
          <a:p>
            <a:pPr algn="just">
              <a:lnSpc>
                <a:spcPct val="100000"/>
              </a:lnSpc>
            </a:pPr>
            <a:r>
              <a:rPr lang="fr-FR" sz="1600" b="1"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L’acte d’émancipation</a:t>
            </a:r>
            <a:r>
              <a:rPr lang="fr-FR"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décidé par le gouvernement anglais en 1829, venait de permettre de répandre l’instruction dans toute l'Irlande où les écoles populaires. Cependant la situation était loin d’être satisfaisante en raison de la suspicion des deux populations vis-à-vis l ‘une de l’autre</a:t>
            </a:r>
            <a:endParaRPr lang="fr-FR"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fr-FR"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Alexis fait part des réserves des catholiques mais c’est Beaumont qui explique le plus clairement la complexité de la situation et les réactions des deux communautés</a:t>
            </a:r>
          </a:p>
          <a:p>
            <a:pPr indent="0" algn="just">
              <a:lnSpc>
                <a:spcPct val="100000"/>
              </a:lnSpc>
              <a:buNone/>
            </a:pPr>
            <a:endParaRPr lang="fr-FR" sz="2000" b="1" dirty="0">
              <a:solidFill>
                <a:srgbClr val="0070C0"/>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BEE11E10-4FFC-9038-DF4B-935CD3AF5E27}"/>
              </a:ext>
            </a:extLst>
          </p:cNvPr>
          <p:cNvPicPr>
            <a:picLocks noChangeAspect="1"/>
          </p:cNvPicPr>
          <p:nvPr/>
        </p:nvPicPr>
        <p:blipFill>
          <a:blip r:embed="rId2"/>
          <a:stretch>
            <a:fillRect/>
          </a:stretch>
        </p:blipFill>
        <p:spPr>
          <a:xfrm>
            <a:off x="1672047" y="3527606"/>
            <a:ext cx="9044509" cy="2965269"/>
          </a:xfrm>
          <a:prstGeom prst="rect">
            <a:avLst/>
          </a:prstGeom>
        </p:spPr>
      </p:pic>
    </p:spTree>
    <p:extLst>
      <p:ext uri="{BB962C8B-B14F-4D97-AF65-F5344CB8AC3E}">
        <p14:creationId xmlns:p14="http://schemas.microsoft.com/office/powerpoint/2010/main" val="40330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C9984-600A-AF3D-264C-3C3BE51CD760}"/>
              </a:ext>
            </a:extLst>
          </p:cNvPr>
          <p:cNvSpPr>
            <a:spLocks noGrp="1"/>
          </p:cNvSpPr>
          <p:nvPr>
            <p:ph type="title"/>
          </p:nvPr>
        </p:nvSpPr>
        <p:spPr>
          <a:xfrm>
            <a:off x="838200" y="365126"/>
            <a:ext cx="10515600" cy="771344"/>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p>
        </p:txBody>
      </p:sp>
      <p:sp>
        <p:nvSpPr>
          <p:cNvPr id="3" name="Espace réservé du contenu 2">
            <a:extLst>
              <a:ext uri="{FF2B5EF4-FFF2-40B4-BE49-F238E27FC236}">
                <a16:creationId xmlns:a16="http://schemas.microsoft.com/office/drawing/2014/main" id="{B0611A52-BD68-2B09-68EC-01848614F7EE}"/>
              </a:ext>
            </a:extLst>
          </p:cNvPr>
          <p:cNvSpPr>
            <a:spLocks noGrp="1"/>
          </p:cNvSpPr>
          <p:nvPr>
            <p:ph idx="1"/>
          </p:nvPr>
        </p:nvSpPr>
        <p:spPr>
          <a:xfrm>
            <a:off x="838200" y="1005840"/>
            <a:ext cx="10515600" cy="5487033"/>
          </a:xfrm>
        </p:spPr>
        <p:txBody>
          <a:bodyPr>
            <a:normAutofit fontScale="92500" lnSpcReduction="20000"/>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buNone/>
            </a:pPr>
            <a:endParaRPr lang="fr-FR" sz="1800" b="1" dirty="0">
              <a:solidFill>
                <a:srgbClr val="002060"/>
              </a:solidFill>
              <a:effectLst/>
              <a:ea typeface="Times New Roman" panose="02020603050405020304" pitchFamily="18" charset="0"/>
              <a:cs typeface="Times New Roman" panose="02020603050405020304" pitchFamily="18" charset="0"/>
            </a:endParaRPr>
          </a:p>
          <a:p>
            <a:pPr marL="0" indent="0">
              <a:buNone/>
            </a:pPr>
            <a:endParaRPr lang="fr-FR" sz="1800" b="1" dirty="0">
              <a:solidFill>
                <a:srgbClr val="002060"/>
              </a:solidFill>
              <a:effectLst/>
              <a:ea typeface="Times New Roman" panose="02020603050405020304" pitchFamily="18" charset="0"/>
              <a:cs typeface="Times New Roman" panose="02020603050405020304" pitchFamily="18" charset="0"/>
            </a:endParaRPr>
          </a:p>
          <a:p>
            <a:pPr marL="0" indent="0">
              <a:buNone/>
            </a:pPr>
            <a:endParaRPr lang="fr-FR" sz="1800" b="1" dirty="0">
              <a:solidFill>
                <a:srgbClr val="002060"/>
              </a:solidFill>
              <a:effectLst/>
              <a:ea typeface="Times New Roman" panose="02020603050405020304" pitchFamily="18" charset="0"/>
              <a:cs typeface="Times New Roman" panose="02020603050405020304" pitchFamily="18" charset="0"/>
            </a:endParaRPr>
          </a:p>
          <a:p>
            <a:pPr marL="0" indent="0">
              <a:buNone/>
            </a:pPr>
            <a:r>
              <a:rPr lang="fr-FR" sz="1800" b="1" dirty="0">
                <a:solidFill>
                  <a:srgbClr val="002060"/>
                </a:solidFill>
                <a:effectLst/>
                <a:ea typeface="Times New Roman" panose="02020603050405020304" pitchFamily="18" charset="0"/>
                <a:cs typeface="Times New Roman" panose="02020603050405020304" pitchFamily="18" charset="0"/>
              </a:rPr>
              <a:t>Sur la situation de l’époque, la grande famine de 1845, on consultera le site suivant qui est absolument remarquable  </a:t>
            </a:r>
            <a:r>
              <a:rPr lang="fr-FR" sz="18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h</a:t>
            </a:r>
            <a:r>
              <a:rPr lang="fr-FR" sz="1800" b="1" u="sng"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ttps://www.guide-irlande.com/culture/grande-famine/</a:t>
            </a:r>
            <a:endParaRPr lang="fr-FR" sz="1800" b="1" dirty="0">
              <a:solidFill>
                <a:srgbClr val="0070C0"/>
              </a:solidFill>
              <a:effectLst/>
              <a:latin typeface="Times New Roman" panose="02020603050405020304" pitchFamily="18" charset="0"/>
              <a:ea typeface="Times New Roman" panose="02020603050405020304" pitchFamily="18" charset="0"/>
            </a:endParaRPr>
          </a:p>
          <a:p>
            <a:pPr marL="0" indent="0">
              <a:buNone/>
            </a:pPr>
            <a:endParaRPr lang="fr-FR" dirty="0"/>
          </a:p>
        </p:txBody>
      </p:sp>
      <p:pic>
        <p:nvPicPr>
          <p:cNvPr id="4" name="Espace réservé du contenu 3">
            <a:extLst>
              <a:ext uri="{FF2B5EF4-FFF2-40B4-BE49-F238E27FC236}">
                <a16:creationId xmlns:a16="http://schemas.microsoft.com/office/drawing/2014/main" id="{7F016AC1-7EE1-7C6A-F5AE-E83B21E9E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512" y="1136470"/>
            <a:ext cx="3215498" cy="4754880"/>
          </a:xfrm>
          <a:prstGeom prst="rect">
            <a:avLst/>
          </a:prstGeom>
        </p:spPr>
      </p:pic>
      <p:pic>
        <p:nvPicPr>
          <p:cNvPr id="5" name="Image 4">
            <a:extLst>
              <a:ext uri="{FF2B5EF4-FFF2-40B4-BE49-F238E27FC236}">
                <a16:creationId xmlns:a16="http://schemas.microsoft.com/office/drawing/2014/main" id="{9743AC96-4FC9-E38C-C08A-7A1CFADAA9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3378" y="1112640"/>
            <a:ext cx="2897054" cy="4739520"/>
          </a:xfrm>
          <a:prstGeom prst="rect">
            <a:avLst/>
          </a:prstGeom>
          <a:noFill/>
          <a:ln>
            <a:noFill/>
          </a:ln>
        </p:spPr>
      </p:pic>
    </p:spTree>
    <p:extLst>
      <p:ext uri="{BB962C8B-B14F-4D97-AF65-F5344CB8AC3E}">
        <p14:creationId xmlns:p14="http://schemas.microsoft.com/office/powerpoint/2010/main" val="272262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AFC2A-94DE-ACA5-5E72-72E377E7E652}"/>
              </a:ext>
            </a:extLst>
          </p:cNvPr>
          <p:cNvSpPr>
            <a:spLocks noGrp="1"/>
          </p:cNvSpPr>
          <p:nvPr>
            <p:ph type="title"/>
          </p:nvPr>
        </p:nvSpPr>
        <p:spPr>
          <a:xfrm>
            <a:off x="431074" y="365125"/>
            <a:ext cx="11338560" cy="915035"/>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400" b="1" dirty="0">
                <a:solidFill>
                  <a:srgbClr val="C00000"/>
                </a:solidFill>
                <a:effectLst/>
                <a:latin typeface="+mn-lt"/>
                <a:ea typeface="Times New Roman" panose="02020603050405020304" pitchFamily="18" charset="0"/>
              </a:rPr>
            </a:br>
            <a:r>
              <a:rPr lang="fr-FR" sz="2700" b="1" dirty="0">
                <a:solidFill>
                  <a:srgbClr val="B5218B"/>
                </a:solidFill>
                <a:effectLst/>
                <a:latin typeface="Garamond" panose="02020404030301010803" pitchFamily="18" charset="0"/>
                <a:ea typeface="Times New Roman" panose="02020603050405020304" pitchFamily="18" charset="0"/>
              </a:rPr>
              <a:t>VI  L’école et la justice</a:t>
            </a:r>
            <a:endParaRPr lang="fr-FR" sz="2700" dirty="0"/>
          </a:p>
        </p:txBody>
      </p:sp>
      <p:sp>
        <p:nvSpPr>
          <p:cNvPr id="3" name="Espace réservé du contenu 2">
            <a:extLst>
              <a:ext uri="{FF2B5EF4-FFF2-40B4-BE49-F238E27FC236}">
                <a16:creationId xmlns:a16="http://schemas.microsoft.com/office/drawing/2014/main" id="{015F6B78-DD94-DCA9-480D-12B45DF58637}"/>
              </a:ext>
            </a:extLst>
          </p:cNvPr>
          <p:cNvSpPr>
            <a:spLocks noGrp="1"/>
          </p:cNvSpPr>
          <p:nvPr>
            <p:ph sz="half" idx="1"/>
          </p:nvPr>
        </p:nvSpPr>
        <p:spPr>
          <a:xfrm>
            <a:off x="431073" y="1280160"/>
            <a:ext cx="7027817" cy="4896803"/>
          </a:xfrm>
        </p:spPr>
        <p:txBody>
          <a:bodyPr/>
          <a:lstStyle/>
          <a:p>
            <a:pPr algn="just"/>
            <a:r>
              <a:rPr lang="fr-FR"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 à l’enseignement supérieur, les élites protestantes envoient la majorité de leurs enfants dans les universités anglaises ou étrangères. L’université de Dublin, elle, reçoit 1600 étudiants protestants et une centaine de catholiques !</a:t>
            </a:r>
          </a:p>
          <a:p>
            <a:pPr algn="just"/>
            <a:r>
              <a:rPr lang="fr-FR"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Mais les interlocuteurs d’Alexis soulignent combien les catholiques irlandais, enfants comme adultes, sont désireux d’étudier, et estiment que c’est là un élément essentiel à leur avenir et à celui de leur communauté. Il raconte sa visite au prêtre catholique de </a:t>
            </a:r>
            <a:r>
              <a:rPr lang="fr-FR" sz="1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Tuam</a:t>
            </a:r>
            <a:r>
              <a:rPr lang="fr-FR"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canton de Galway, a ouvert une école misérable et il explique…</a:t>
            </a:r>
          </a:p>
          <a:p>
            <a:pPr marL="0" indent="0">
              <a:buNone/>
            </a:pPr>
            <a:endParaRPr lang="fr-FR" dirty="0"/>
          </a:p>
        </p:txBody>
      </p:sp>
      <p:pic>
        <p:nvPicPr>
          <p:cNvPr id="6" name="Espace réservé du contenu 5">
            <a:extLst>
              <a:ext uri="{FF2B5EF4-FFF2-40B4-BE49-F238E27FC236}">
                <a16:creationId xmlns:a16="http://schemas.microsoft.com/office/drawing/2014/main" id="{58622BFC-D977-0BB4-3487-34B1C973A161}"/>
              </a:ext>
            </a:extLst>
          </p:cNvPr>
          <p:cNvPicPr>
            <a:picLocks noGrp="1" noChangeAspect="1"/>
          </p:cNvPicPr>
          <p:nvPr>
            <p:ph sz="half" idx="2"/>
          </p:nvPr>
        </p:nvPicPr>
        <p:blipFill>
          <a:blip r:embed="rId2"/>
          <a:stretch>
            <a:fillRect/>
          </a:stretch>
        </p:blipFill>
        <p:spPr>
          <a:xfrm>
            <a:off x="7680960" y="1545839"/>
            <a:ext cx="4194207" cy="2452427"/>
          </a:xfrm>
        </p:spPr>
      </p:pic>
      <p:pic>
        <p:nvPicPr>
          <p:cNvPr id="8" name="Image 7">
            <a:extLst>
              <a:ext uri="{FF2B5EF4-FFF2-40B4-BE49-F238E27FC236}">
                <a16:creationId xmlns:a16="http://schemas.microsoft.com/office/drawing/2014/main" id="{0F939CA0-E0C9-74D3-2EDB-846016399003}"/>
              </a:ext>
            </a:extLst>
          </p:cNvPr>
          <p:cNvPicPr>
            <a:picLocks noChangeAspect="1"/>
          </p:cNvPicPr>
          <p:nvPr/>
        </p:nvPicPr>
        <p:blipFill>
          <a:blip r:embed="rId3"/>
          <a:stretch>
            <a:fillRect/>
          </a:stretch>
        </p:blipFill>
        <p:spPr>
          <a:xfrm>
            <a:off x="1240005" y="3998266"/>
            <a:ext cx="9711990" cy="2045427"/>
          </a:xfrm>
          <a:prstGeom prst="rect">
            <a:avLst/>
          </a:prstGeom>
        </p:spPr>
      </p:pic>
    </p:spTree>
    <p:extLst>
      <p:ext uri="{BB962C8B-B14F-4D97-AF65-F5344CB8AC3E}">
        <p14:creationId xmlns:p14="http://schemas.microsoft.com/office/powerpoint/2010/main" val="23911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395A9-B41E-7180-5A92-3550B2580A20}"/>
              </a:ext>
            </a:extLst>
          </p:cNvPr>
          <p:cNvSpPr>
            <a:spLocks noGrp="1"/>
          </p:cNvSpPr>
          <p:nvPr>
            <p:ph type="title"/>
          </p:nvPr>
        </p:nvSpPr>
        <p:spPr>
          <a:xfrm>
            <a:off x="418011" y="365125"/>
            <a:ext cx="11482252" cy="888909"/>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3200" b="1" dirty="0">
                <a:solidFill>
                  <a:srgbClr val="C00000"/>
                </a:solidFill>
                <a:effectLst/>
                <a:latin typeface="+mn-lt"/>
                <a:ea typeface="Times New Roman" panose="02020603050405020304" pitchFamily="18" charset="0"/>
              </a:rPr>
            </a:br>
            <a:r>
              <a:rPr lang="fr-FR" sz="2400" b="1" dirty="0">
                <a:solidFill>
                  <a:srgbClr val="B5218B"/>
                </a:solidFill>
                <a:effectLst/>
                <a:latin typeface="Garamond" panose="02020404030301010803" pitchFamily="18" charset="0"/>
                <a:ea typeface="Times New Roman" panose="02020603050405020304" pitchFamily="18" charset="0"/>
              </a:rPr>
              <a:t>VI  L’école et la justice</a:t>
            </a:r>
            <a:endParaRPr lang="fr-FR" sz="2400" b="1" dirty="0">
              <a:latin typeface="+mn-lt"/>
            </a:endParaRPr>
          </a:p>
        </p:txBody>
      </p:sp>
      <p:sp>
        <p:nvSpPr>
          <p:cNvPr id="3" name="Espace réservé du contenu 2">
            <a:extLst>
              <a:ext uri="{FF2B5EF4-FFF2-40B4-BE49-F238E27FC236}">
                <a16:creationId xmlns:a16="http://schemas.microsoft.com/office/drawing/2014/main" id="{B0BD2DEB-99FC-CDB5-49B0-F22C282D3D28}"/>
              </a:ext>
            </a:extLst>
          </p:cNvPr>
          <p:cNvSpPr>
            <a:spLocks noGrp="1"/>
          </p:cNvSpPr>
          <p:nvPr>
            <p:ph sz="half" idx="1"/>
          </p:nvPr>
        </p:nvSpPr>
        <p:spPr>
          <a:xfrm>
            <a:off x="418011" y="1433739"/>
            <a:ext cx="6936377" cy="4351338"/>
          </a:xfrm>
        </p:spPr>
        <p:txBody>
          <a:bodyPr/>
          <a:lstStyle/>
          <a:p>
            <a:pPr marL="0" indent="0" algn="ctr">
              <a:buNone/>
            </a:pPr>
            <a:r>
              <a:rPr lang="fr-FR" b="1" dirty="0">
                <a:solidFill>
                  <a:srgbClr val="B5218B"/>
                </a:solidFill>
              </a:rPr>
              <a:t>La justice</a:t>
            </a:r>
          </a:p>
          <a:p>
            <a:pPr marL="0" indent="0" algn="just">
              <a:buNone/>
            </a:pPr>
            <a:r>
              <a:rPr lang="fr-FR" sz="2000" b="1" dirty="0">
                <a:solidFill>
                  <a:srgbClr val="0070C0"/>
                </a:solidFill>
                <a:effectLst/>
                <a:ea typeface="Times New Roman" panose="02020603050405020304" pitchFamily="18" charset="0"/>
              </a:rPr>
              <a:t>Tocqueville et Beaumont ont été tous deux magistrats et s’intéressent fort à voir la nature et le fonctionnement de la justice en Irlande. Ils rencontrent à maintes reprises des juges et des avocats, ouverts et heureux de les recevoir et de leur permettre d’assister à des assises. Le fonctionnement de la justice est bien différent de ce qu’il est en France. Elle est beaucoup plus rapide, et en ce sens plus efficace, mais elle pose pour eux de vrais problèmes.  D’une part les     catholiques ne peuvent être ni avocats ni avoués</a:t>
            </a:r>
          </a:p>
          <a:p>
            <a:pPr marL="0" indent="0" algn="just">
              <a:buNone/>
            </a:pPr>
            <a:endParaRPr lang="fr-FR" sz="2000" b="1" dirty="0">
              <a:solidFill>
                <a:srgbClr val="0070C0"/>
              </a:solidFill>
              <a:effectLst/>
              <a:ea typeface="Times New Roman" panose="02020603050405020304" pitchFamily="18" charset="0"/>
            </a:endParaRPr>
          </a:p>
          <a:p>
            <a:pPr marL="0" indent="0" algn="just">
              <a:buNone/>
            </a:pPr>
            <a:endParaRPr lang="fr-FR" b="1" dirty="0">
              <a:solidFill>
                <a:srgbClr val="B5218B"/>
              </a:solidFill>
            </a:endParaRPr>
          </a:p>
        </p:txBody>
      </p:sp>
      <p:pic>
        <p:nvPicPr>
          <p:cNvPr id="6" name="Espace réservé du contenu 5">
            <a:extLst>
              <a:ext uri="{FF2B5EF4-FFF2-40B4-BE49-F238E27FC236}">
                <a16:creationId xmlns:a16="http://schemas.microsoft.com/office/drawing/2014/main" id="{BA2DD5F7-C08E-6DB9-6BD1-009DB6FE1304}"/>
              </a:ext>
            </a:extLst>
          </p:cNvPr>
          <p:cNvPicPr>
            <a:picLocks noGrp="1" noChangeAspect="1"/>
          </p:cNvPicPr>
          <p:nvPr>
            <p:ph sz="half" idx="2"/>
          </p:nvPr>
        </p:nvPicPr>
        <p:blipFill>
          <a:blip r:embed="rId2"/>
          <a:stretch>
            <a:fillRect/>
          </a:stretch>
        </p:blipFill>
        <p:spPr>
          <a:xfrm>
            <a:off x="7723550" y="1685109"/>
            <a:ext cx="3948815" cy="3051923"/>
          </a:xfrm>
        </p:spPr>
      </p:pic>
      <p:pic>
        <p:nvPicPr>
          <p:cNvPr id="8" name="Image 7">
            <a:extLst>
              <a:ext uri="{FF2B5EF4-FFF2-40B4-BE49-F238E27FC236}">
                <a16:creationId xmlns:a16="http://schemas.microsoft.com/office/drawing/2014/main" id="{8889A709-FBCA-301F-B90C-B832B536A771}"/>
              </a:ext>
            </a:extLst>
          </p:cNvPr>
          <p:cNvPicPr>
            <a:picLocks noChangeAspect="1"/>
          </p:cNvPicPr>
          <p:nvPr/>
        </p:nvPicPr>
        <p:blipFill>
          <a:blip r:embed="rId3"/>
          <a:stretch>
            <a:fillRect/>
          </a:stretch>
        </p:blipFill>
        <p:spPr>
          <a:xfrm>
            <a:off x="1672341" y="4768827"/>
            <a:ext cx="8847317" cy="1486127"/>
          </a:xfrm>
          <a:prstGeom prst="rect">
            <a:avLst/>
          </a:prstGeom>
        </p:spPr>
      </p:pic>
    </p:spTree>
    <p:extLst>
      <p:ext uri="{BB962C8B-B14F-4D97-AF65-F5344CB8AC3E}">
        <p14:creationId xmlns:p14="http://schemas.microsoft.com/office/powerpoint/2010/main" val="3649322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5DF60-167F-83F3-A62A-97451DB38427}"/>
              </a:ext>
            </a:extLst>
          </p:cNvPr>
          <p:cNvSpPr>
            <a:spLocks noGrp="1"/>
          </p:cNvSpPr>
          <p:nvPr>
            <p:ph type="title"/>
          </p:nvPr>
        </p:nvSpPr>
        <p:spPr>
          <a:xfrm>
            <a:off x="326571" y="365125"/>
            <a:ext cx="11599818" cy="980349"/>
          </a:xfrm>
        </p:spPr>
        <p:txBody>
          <a:bodyPr>
            <a:normAutofit/>
          </a:bodyPr>
          <a:lstStyle/>
          <a:p>
            <a:pPr algn="ctr"/>
            <a:r>
              <a:rPr lang="fr-FR" sz="3200" b="1" dirty="0">
                <a:solidFill>
                  <a:srgbClr val="C00000"/>
                </a:solidFill>
                <a:effectLst/>
                <a:latin typeface="+mn-lt"/>
                <a:ea typeface="Times New Roman" panose="02020603050405020304" pitchFamily="18" charset="0"/>
              </a:rPr>
              <a:t>Le voyage d’Alexis de Tocqueville en Irlande, 6 juillet-16 août 1835</a:t>
            </a:r>
            <a:br>
              <a:rPr lang="fr-FR" sz="2800" b="1" dirty="0">
                <a:solidFill>
                  <a:srgbClr val="C00000"/>
                </a:solidFill>
                <a:effectLst/>
                <a:latin typeface="+mn-lt"/>
                <a:ea typeface="Times New Roman" panose="02020603050405020304" pitchFamily="18" charset="0"/>
              </a:rPr>
            </a:br>
            <a:r>
              <a:rPr lang="fr-FR" sz="2400" b="1" dirty="0">
                <a:solidFill>
                  <a:srgbClr val="B5218B"/>
                </a:solidFill>
                <a:effectLst/>
                <a:latin typeface="Garamond" panose="02020404030301010803" pitchFamily="18" charset="0"/>
                <a:ea typeface="Times New Roman" panose="02020603050405020304" pitchFamily="18" charset="0"/>
              </a:rPr>
              <a:t>VI  L’école et la justice</a:t>
            </a:r>
            <a:endParaRPr lang="fr-FR" sz="2400" dirty="0">
              <a:latin typeface="+mn-lt"/>
            </a:endParaRPr>
          </a:p>
        </p:txBody>
      </p:sp>
      <p:sp>
        <p:nvSpPr>
          <p:cNvPr id="3" name="Espace réservé du contenu 2">
            <a:extLst>
              <a:ext uri="{FF2B5EF4-FFF2-40B4-BE49-F238E27FC236}">
                <a16:creationId xmlns:a16="http://schemas.microsoft.com/office/drawing/2014/main" id="{783B4727-9ED7-F9F9-2EC1-3C260BAEBB0E}"/>
              </a:ext>
            </a:extLst>
          </p:cNvPr>
          <p:cNvSpPr>
            <a:spLocks noGrp="1"/>
          </p:cNvSpPr>
          <p:nvPr>
            <p:ph idx="1"/>
          </p:nvPr>
        </p:nvSpPr>
        <p:spPr>
          <a:xfrm>
            <a:off x="483325" y="1345474"/>
            <a:ext cx="11443063" cy="4831489"/>
          </a:xfrm>
        </p:spPr>
        <p:txBody>
          <a:bodyPr>
            <a:normAutofit/>
          </a:bodyPr>
          <a:lstStyle/>
          <a:p>
            <a:pPr indent="180340" algn="just">
              <a:lnSpc>
                <a:spcPct val="100000"/>
              </a:lnSpc>
            </a:pPr>
            <a:r>
              <a:rPr lang="fr-FR" sz="2000" b="1" dirty="0">
                <a:solidFill>
                  <a:srgbClr val="0070C0"/>
                </a:solidFill>
                <a:effectLst/>
                <a:ea typeface="Times New Roman" panose="02020603050405020304" pitchFamily="18" charset="0"/>
              </a:rPr>
              <a:t>D’autre part, le coût de la justice est très élevé, elle est par là même interdite, de fait, en matière civile aux catholiques, et, dans la mesure où elle s’adresse aux « </a:t>
            </a:r>
            <a:r>
              <a:rPr lang="fr-FR" sz="2000" b="1" i="1" dirty="0">
                <a:solidFill>
                  <a:srgbClr val="0070C0"/>
                </a:solidFill>
                <a:effectLst/>
                <a:ea typeface="Times New Roman" panose="02020603050405020304" pitchFamily="18" charset="0"/>
              </a:rPr>
              <a:t>élites</a:t>
            </a:r>
            <a:r>
              <a:rPr lang="fr-FR" sz="2000" b="1" dirty="0">
                <a:solidFill>
                  <a:srgbClr val="0070C0"/>
                </a:solidFill>
                <a:effectLst/>
                <a:ea typeface="Times New Roman" panose="02020603050405020304" pitchFamily="18" charset="0"/>
              </a:rPr>
              <a:t> » protestantes, elle est très laxiste et prononce 50% d’acquittements </a:t>
            </a:r>
          </a:p>
          <a:p>
            <a:pPr indent="180340" algn="just">
              <a:lnSpc>
                <a:spcPct val="100000"/>
              </a:lnSpc>
            </a:pPr>
            <a:r>
              <a:rPr lang="fr-FR" sz="2000" b="1" dirty="0">
                <a:solidFill>
                  <a:srgbClr val="0070C0"/>
                </a:solidFill>
                <a:effectLst/>
                <a:ea typeface="Times New Roman" panose="02020603050405020304" pitchFamily="18" charset="0"/>
              </a:rPr>
              <a:t>Ceci amène des drives graves : puisque les catholiques ne peuvent obtenir justice, ils se font justice eux-mêmes face aux agressions qu’ils subissent</a:t>
            </a:r>
          </a:p>
          <a:p>
            <a:pPr indent="180340" algn="just">
              <a:lnSpc>
                <a:spcPct val="100000"/>
              </a:lnSpc>
            </a:pPr>
            <a:r>
              <a:rPr lang="fr-FR" sz="2000" b="1" dirty="0">
                <a:solidFill>
                  <a:srgbClr val="0070C0"/>
                </a:solidFill>
                <a:effectLst/>
                <a:ea typeface="Times New Roman" panose="02020603050405020304" pitchFamily="18" charset="0"/>
              </a:rPr>
              <a:t>Le pauvre sait trop bien sa condition pour penser à demander justice si bien qu’une forme de justice-vengeance s’est mise en place, celle des </a:t>
            </a:r>
            <a:r>
              <a:rPr lang="fr-FR" sz="2000" b="1" i="1" dirty="0">
                <a:solidFill>
                  <a:srgbClr val="0070C0"/>
                </a:solidFill>
                <a:effectLst/>
                <a:ea typeface="Times New Roman" panose="02020603050405020304" pitchFamily="18" charset="0"/>
              </a:rPr>
              <a:t>White boys</a:t>
            </a:r>
            <a:r>
              <a:rPr lang="fr-FR" sz="2000" b="1" dirty="0">
                <a:solidFill>
                  <a:srgbClr val="0070C0"/>
                </a:solidFill>
                <a:effectLst/>
                <a:ea typeface="Times New Roman" panose="02020603050405020304" pitchFamily="18" charset="0"/>
              </a:rPr>
              <a:t> qui sanctionnent les abus et méfaits des riches propriétaires qui maltraitent les fermiers misérables</a:t>
            </a:r>
          </a:p>
          <a:p>
            <a:pPr indent="0" algn="just">
              <a:lnSpc>
                <a:spcPct val="100000"/>
              </a:lnSpc>
              <a:buNone/>
            </a:pPr>
            <a:endParaRPr lang="fr-FR" sz="2000" b="1" dirty="0">
              <a:solidFill>
                <a:srgbClr val="0070C0"/>
              </a:solidFill>
              <a:effectLst/>
              <a:ea typeface="Times New Roman" panose="02020603050405020304" pitchFamily="18" charset="0"/>
            </a:endParaRPr>
          </a:p>
        </p:txBody>
      </p:sp>
      <p:pic>
        <p:nvPicPr>
          <p:cNvPr id="5" name="Image 4">
            <a:extLst>
              <a:ext uri="{FF2B5EF4-FFF2-40B4-BE49-F238E27FC236}">
                <a16:creationId xmlns:a16="http://schemas.microsoft.com/office/drawing/2014/main" id="{FCFA0723-31E0-D0D9-F8C4-A38CF8E20782}"/>
              </a:ext>
            </a:extLst>
          </p:cNvPr>
          <p:cNvPicPr>
            <a:picLocks noChangeAspect="1"/>
          </p:cNvPicPr>
          <p:nvPr/>
        </p:nvPicPr>
        <p:blipFill>
          <a:blip r:embed="rId2"/>
          <a:stretch>
            <a:fillRect/>
          </a:stretch>
        </p:blipFill>
        <p:spPr>
          <a:xfrm>
            <a:off x="1999706" y="4092169"/>
            <a:ext cx="8515894" cy="2537160"/>
          </a:xfrm>
          <a:prstGeom prst="rect">
            <a:avLst/>
          </a:prstGeom>
        </p:spPr>
      </p:pic>
    </p:spTree>
    <p:extLst>
      <p:ext uri="{BB962C8B-B14F-4D97-AF65-F5344CB8AC3E}">
        <p14:creationId xmlns:p14="http://schemas.microsoft.com/office/powerpoint/2010/main" val="299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5EA76-6FAD-3A0C-4FC5-C1A80C4DC118}"/>
              </a:ext>
            </a:extLst>
          </p:cNvPr>
          <p:cNvSpPr>
            <a:spLocks noGrp="1"/>
          </p:cNvSpPr>
          <p:nvPr>
            <p:ph type="title"/>
          </p:nvPr>
        </p:nvSpPr>
        <p:spPr>
          <a:xfrm>
            <a:off x="326571" y="365126"/>
            <a:ext cx="11456126" cy="954224"/>
          </a:xfrm>
        </p:spPr>
        <p:txBody>
          <a:bodyPr>
            <a:normAutofit/>
          </a:bodyPr>
          <a:lstStyle/>
          <a:p>
            <a:pPr algn="ctr"/>
            <a:r>
              <a:rPr lang="fr-FR" sz="2800" b="1" dirty="0">
                <a:solidFill>
                  <a:srgbClr val="C00000"/>
                </a:solidFill>
                <a:effectLst/>
                <a:latin typeface="+mn-lt"/>
                <a:ea typeface="Times New Roman" panose="02020603050405020304" pitchFamily="18" charset="0"/>
              </a:rPr>
              <a:t>Le voyage d’Alexis de Tocqueville en Irlande, 6 juillet-16 août 1835</a:t>
            </a:r>
            <a:br>
              <a:rPr lang="fr-FR" sz="2800" b="1" dirty="0">
                <a:solidFill>
                  <a:srgbClr val="C00000"/>
                </a:solidFill>
                <a:effectLst/>
                <a:latin typeface="+mn-lt"/>
                <a:ea typeface="Times New Roman" panose="02020603050405020304" pitchFamily="18" charset="0"/>
              </a:rPr>
            </a:br>
            <a:r>
              <a:rPr lang="fr-FR" sz="2400" b="1" dirty="0" err="1">
                <a:solidFill>
                  <a:srgbClr val="B5218B"/>
                </a:solidFill>
                <a:effectLst/>
                <a:latin typeface="Garamond" panose="02020404030301010803" pitchFamily="18" charset="0"/>
                <a:ea typeface="Times New Roman" panose="02020603050405020304" pitchFamily="18" charset="0"/>
              </a:rPr>
              <a:t>O’Connell</a:t>
            </a:r>
            <a:endParaRPr lang="fr-FR" sz="2400" b="1" dirty="0">
              <a:solidFill>
                <a:srgbClr val="B5218B"/>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E2BB212-8BFD-A455-9928-ACB9B8E91E9B}"/>
              </a:ext>
            </a:extLst>
          </p:cNvPr>
          <p:cNvSpPr>
            <a:spLocks noGrp="1"/>
          </p:cNvSpPr>
          <p:nvPr>
            <p:ph sz="half" idx="1"/>
          </p:nvPr>
        </p:nvSpPr>
        <p:spPr>
          <a:xfrm>
            <a:off x="838199" y="1825625"/>
            <a:ext cx="7744097" cy="4351338"/>
          </a:xfrm>
        </p:spPr>
        <p:txBody>
          <a:bodyPr>
            <a:noAutofit/>
          </a:bodyPr>
          <a:lstStyle/>
          <a:p>
            <a:pPr algn="just"/>
            <a:r>
              <a:rPr lang="fr-FR"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Tocqueville et Beaumont ont évoqué avec leurs interlocuteurs la place et le rôle joué par les actions politiques d’O’connell dans la situation politique du pays.  Celles-ci sont reconnues de tous même si certains expliquent, sans doute à juste titre, comment les progrès obtenus par le « libérateur » ont souvent amené des réactions violentes des aristocrates les plus rudes contre les plus misérables. Il obtint le droit des catholiques de siéger au Parlement, et avec l’aide des libéraux, la loi d’émancipation des catholiques, en 1829. Il fut exclu de l’église catholique en raison de son appartenance à la franc-maçonnerie et devint, en 1841, le premier maire catholique de Dublin</a:t>
            </a:r>
          </a:p>
        </p:txBody>
      </p:sp>
      <p:pic>
        <p:nvPicPr>
          <p:cNvPr id="6" name="Espace réservé du contenu 5">
            <a:extLst>
              <a:ext uri="{FF2B5EF4-FFF2-40B4-BE49-F238E27FC236}">
                <a16:creationId xmlns:a16="http://schemas.microsoft.com/office/drawing/2014/main" id="{03A28E9A-0368-9A9F-530F-FCEA192E9FA0}"/>
              </a:ext>
            </a:extLst>
          </p:cNvPr>
          <p:cNvPicPr>
            <a:picLocks noGrp="1" noChangeAspect="1"/>
          </p:cNvPicPr>
          <p:nvPr>
            <p:ph sz="half" idx="2"/>
          </p:nvPr>
        </p:nvPicPr>
        <p:blipFill>
          <a:blip r:embed="rId2"/>
          <a:stretch>
            <a:fillRect/>
          </a:stretch>
        </p:blipFill>
        <p:spPr>
          <a:xfrm>
            <a:off x="8984456" y="1985554"/>
            <a:ext cx="2526239" cy="3477827"/>
          </a:xfrm>
        </p:spPr>
      </p:pic>
    </p:spTree>
    <p:extLst>
      <p:ext uri="{BB962C8B-B14F-4D97-AF65-F5344CB8AC3E}">
        <p14:creationId xmlns:p14="http://schemas.microsoft.com/office/powerpoint/2010/main" val="1557750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408FE-ECAB-F8C6-8C8E-401136730567}"/>
              </a:ext>
            </a:extLst>
          </p:cNvPr>
          <p:cNvSpPr>
            <a:spLocks noGrp="1"/>
          </p:cNvSpPr>
          <p:nvPr>
            <p:ph type="title"/>
          </p:nvPr>
        </p:nvSpPr>
        <p:spPr>
          <a:xfrm>
            <a:off x="378823" y="365125"/>
            <a:ext cx="11456126" cy="1325563"/>
          </a:xfrm>
        </p:spPr>
        <p:txBody>
          <a:bodyPr>
            <a:normAutofit fontScale="90000"/>
          </a:bodyPr>
          <a:lstStyle/>
          <a:p>
            <a:pPr algn="ctr"/>
            <a:r>
              <a:rPr lang="fr-FR" sz="3600" b="1" dirty="0">
                <a:solidFill>
                  <a:srgbClr val="C00000"/>
                </a:solidFill>
                <a:effectLst/>
                <a:latin typeface="+mn-lt"/>
                <a:ea typeface="Times New Roman" panose="02020603050405020304" pitchFamily="18" charset="0"/>
              </a:rPr>
              <a:t>Le voyage d’Alexis de Tocqueville en Irlande, 6 juillet-16 août 1835</a:t>
            </a:r>
            <a:br>
              <a:rPr lang="fr-FR" sz="4400" b="1" dirty="0">
                <a:solidFill>
                  <a:srgbClr val="C00000"/>
                </a:solidFill>
                <a:effectLst/>
                <a:latin typeface="+mn-lt"/>
                <a:ea typeface="Times New Roman" panose="02020603050405020304" pitchFamily="18" charset="0"/>
              </a:rPr>
            </a:br>
            <a:r>
              <a:rPr lang="fr-FR" sz="2700" b="1" dirty="0" err="1">
                <a:solidFill>
                  <a:srgbClr val="B5218B"/>
                </a:solidFill>
                <a:effectLst/>
                <a:latin typeface="Garamond" panose="02020404030301010803" pitchFamily="18" charset="0"/>
                <a:ea typeface="Times New Roman" panose="02020603050405020304" pitchFamily="18" charset="0"/>
              </a:rPr>
              <a:t>O’Connell</a:t>
            </a:r>
            <a:endParaRPr lang="fr-FR" sz="2700" dirty="0"/>
          </a:p>
        </p:txBody>
      </p:sp>
      <p:sp>
        <p:nvSpPr>
          <p:cNvPr id="3" name="Espace réservé du contenu 2">
            <a:extLst>
              <a:ext uri="{FF2B5EF4-FFF2-40B4-BE49-F238E27FC236}">
                <a16:creationId xmlns:a16="http://schemas.microsoft.com/office/drawing/2014/main" id="{0A7CB76F-1F69-84F6-6902-0D7B51AB8C70}"/>
              </a:ext>
            </a:extLst>
          </p:cNvPr>
          <p:cNvSpPr>
            <a:spLocks noGrp="1"/>
          </p:cNvSpPr>
          <p:nvPr>
            <p:ph idx="1"/>
          </p:nvPr>
        </p:nvSpPr>
        <p:spPr>
          <a:xfrm>
            <a:off x="378823" y="1541417"/>
            <a:ext cx="11456126" cy="4635546"/>
          </a:xfrm>
        </p:spPr>
        <p:txBody>
          <a:bodyPr>
            <a:normAutofit fontScale="92500" lnSpcReduction="20000"/>
          </a:bodyPr>
          <a:lstStyle/>
          <a:p>
            <a:pPr algn="just"/>
            <a:r>
              <a:rPr lang="fr-FR" sz="2200" b="1" dirty="0">
                <a:solidFill>
                  <a:srgbClr val="0070C0"/>
                </a:solidFill>
                <a:effectLst/>
                <a:ea typeface="Times New Roman" panose="02020603050405020304" pitchFamily="18" charset="0"/>
              </a:rPr>
              <a:t>Les textes d’Alexis de Tocqueville concernant son voyage en Irlande n’étaient pas destinés à être publiés ; il était convenu que Beaumont ferait un travail plus complet sur le situation religieuse et politique de l’Irlande. Il convient donc de leur accorder leur juste valeur, celle d’un témoignage, partiel, sur la situation de l’Irlande en 1835.  Ils présentent en outre l’avantage de nous livrer les jugements d’Alexis en matière politique et un éclairage supplémentaire sur ses convictions. Lui et Beaumont défendent avec vigueur les misérables irlandais catholiques comme ils ont déjà, à leur retour des États-Unis dénoncé l’esclavage et la situation des Noirs, dénoncé avec force le génocide des Indiens. L’ensemble de ces textes prouvent combien les procès qu’on leur fait aujourd’hui sont iniques, malhonnêtes et relèvent du non sens..   </a:t>
            </a:r>
          </a:p>
          <a:p>
            <a:pPr marL="0" indent="0" algn="ctr">
              <a:buNone/>
            </a:pPr>
            <a:r>
              <a:rPr lang="fr-FR" sz="1800" b="1" dirty="0">
                <a:solidFill>
                  <a:srgbClr val="B5218B"/>
                </a:solidFill>
                <a:effectLst/>
                <a:ea typeface="Times New Roman" panose="02020603050405020304" pitchFamily="18" charset="0"/>
              </a:rPr>
              <a:t>Bibliographie </a:t>
            </a:r>
            <a:endParaRPr lang="fr-FR" sz="1800" dirty="0">
              <a:solidFill>
                <a:srgbClr val="B5218B"/>
              </a:solidFill>
              <a:effectLst/>
              <a:ea typeface="Times New Roman" panose="02020603050405020304" pitchFamily="18" charset="0"/>
            </a:endParaRPr>
          </a:p>
          <a:p>
            <a:pPr marL="0" indent="0">
              <a:lnSpc>
                <a:spcPct val="120000"/>
              </a:lnSpc>
              <a:buNone/>
            </a:pPr>
            <a:r>
              <a:rPr lang="fr-FR" sz="1800" b="1" dirty="0">
                <a:solidFill>
                  <a:srgbClr val="002060"/>
                </a:solidFill>
                <a:effectLst/>
                <a:ea typeface="Calibri" panose="020F0502020204030204" pitchFamily="34" charset="0"/>
                <a:cs typeface="Times New Roman" panose="02020603050405020304" pitchFamily="18" charset="0"/>
              </a:rPr>
              <a:t>Barbara Wright, </a:t>
            </a:r>
            <a:r>
              <a:rPr lang="fr-FR" sz="1800" b="1" i="1" dirty="0">
                <a:solidFill>
                  <a:srgbClr val="002060"/>
                </a:solidFill>
                <a:effectLst/>
                <a:ea typeface="Calibri" panose="020F0502020204030204" pitchFamily="34" charset="0"/>
                <a:cs typeface="Times New Roman" panose="02020603050405020304" pitchFamily="18" charset="0"/>
              </a:rPr>
              <a:t>Voyage en Angleterre, en Écosse et en Irlande</a:t>
            </a:r>
            <a:r>
              <a:rPr lang="fr-FR" sz="1800" b="1" dirty="0">
                <a:solidFill>
                  <a:srgbClr val="002060"/>
                </a:solidFill>
                <a:effectLst/>
                <a:ea typeface="Calibri" panose="020F0502020204030204" pitchFamily="34" charset="0"/>
                <a:cs typeface="Times New Roman" panose="02020603050405020304" pitchFamily="18" charset="0"/>
              </a:rPr>
              <a:t>, Honoré Champion, Paris, 2022. </a:t>
            </a:r>
          </a:p>
          <a:p>
            <a:pPr marL="0" indent="0">
              <a:lnSpc>
                <a:spcPct val="120000"/>
              </a:lnSpc>
              <a:buNone/>
            </a:pPr>
            <a:r>
              <a:rPr lang="fr-FR" sz="1800" b="1" dirty="0">
                <a:solidFill>
                  <a:srgbClr val="002060"/>
                </a:solidFill>
                <a:effectLst/>
                <a:ea typeface="Calibri" panose="020F0502020204030204" pitchFamily="34" charset="0"/>
                <a:cs typeface="Times New Roman" panose="02020603050405020304" pitchFamily="18" charset="0"/>
              </a:rPr>
              <a:t>Gustave de Beaumont, </a:t>
            </a:r>
            <a:r>
              <a:rPr lang="fr-FR" sz="1800" b="1" i="1" dirty="0">
                <a:solidFill>
                  <a:srgbClr val="002060"/>
                </a:solidFill>
                <a:effectLst/>
                <a:ea typeface="Calibri" panose="020F0502020204030204" pitchFamily="34" charset="0"/>
                <a:cs typeface="Arial" panose="020B0604020202020204" pitchFamily="34" charset="0"/>
              </a:rPr>
              <a:t>L'Irlande sociale, politique et religieuse</a:t>
            </a:r>
            <a:r>
              <a:rPr lang="fr-FR" sz="1800" b="1" dirty="0">
                <a:solidFill>
                  <a:srgbClr val="002060"/>
                </a:solidFill>
                <a:effectLst/>
                <a:ea typeface="Calibri" panose="020F0502020204030204" pitchFamily="34" charset="0"/>
                <a:cs typeface="Arial" panose="020B0604020202020204" pitchFamily="34" charset="0"/>
              </a:rPr>
              <a:t>, </a:t>
            </a:r>
            <a:r>
              <a:rPr lang="fr-FR" sz="1800" b="1" u="sng" dirty="0">
                <a:solidFill>
                  <a:srgbClr val="002060"/>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tome 1</a:t>
            </a:r>
            <a:r>
              <a:rPr lang="fr-FR" sz="1800" b="1" dirty="0">
                <a:solidFill>
                  <a:srgbClr val="002060"/>
                </a:solidFill>
                <a:effectLst/>
                <a:ea typeface="Calibri" panose="020F0502020204030204" pitchFamily="34" charset="0"/>
                <a:cs typeface="Arial" panose="020B0604020202020204" pitchFamily="34" charset="0"/>
              </a:rPr>
              <a:t> [</a:t>
            </a:r>
            <a:r>
              <a:rPr lang="fr-FR" sz="1800" b="1" u="sng" dirty="0">
                <a:solidFill>
                  <a:srgbClr val="002060"/>
                </a:solidFill>
                <a:effectLst/>
                <a:ea typeface="Calibri" panose="020F0502020204030204" pitchFamily="34" charset="0"/>
                <a:cs typeface="Arial" panose="020B0604020202020204" pitchFamily="34" charset="0"/>
                <a:hlinkClick r:id="rId3" tooltip="archive sur Wikiwix">
                  <a:extLst>
                    <a:ext uri="{A12FA001-AC4F-418D-AE19-62706E023703}">
                      <ahyp:hlinkClr xmlns:ahyp="http://schemas.microsoft.com/office/drawing/2018/hyperlinkcolor" val="tx"/>
                    </a:ext>
                  </a:extLst>
                </a:hlinkClick>
              </a:rPr>
              <a:t>archive</a:t>
            </a:r>
            <a:r>
              <a:rPr lang="fr-FR" sz="1800" b="1" dirty="0">
                <a:solidFill>
                  <a:srgbClr val="002060"/>
                </a:solidFill>
                <a:effectLst/>
                <a:ea typeface="Calibri" panose="020F0502020204030204" pitchFamily="34" charset="0"/>
                <a:cs typeface="Arial" panose="020B0604020202020204" pitchFamily="34" charset="0"/>
              </a:rPr>
              <a:t>] et </a:t>
            </a:r>
            <a:r>
              <a:rPr lang="fr-FR" sz="1800" b="1" u="sng" dirty="0">
                <a:solidFill>
                  <a:srgbClr val="002060"/>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tome 2</a:t>
            </a:r>
            <a:r>
              <a:rPr lang="fr-FR" sz="1800" b="1" dirty="0">
                <a:solidFill>
                  <a:srgbClr val="002060"/>
                </a:solidFill>
                <a:effectLst/>
                <a:ea typeface="Calibri" panose="020F0502020204030204" pitchFamily="34" charset="0"/>
                <a:cs typeface="Arial" panose="020B0604020202020204" pitchFamily="34" charset="0"/>
              </a:rPr>
              <a:t> [</a:t>
            </a:r>
            <a:r>
              <a:rPr lang="fr-FR" sz="1800" b="1" u="sng" dirty="0">
                <a:solidFill>
                  <a:srgbClr val="002060"/>
                </a:solidFill>
                <a:effectLst/>
                <a:ea typeface="Calibri" panose="020F0502020204030204" pitchFamily="34" charset="0"/>
                <a:cs typeface="Arial" panose="020B0604020202020204" pitchFamily="34" charset="0"/>
                <a:hlinkClick r:id="rId5" tooltip="archive sur Wikiwix">
                  <a:extLst>
                    <a:ext uri="{A12FA001-AC4F-418D-AE19-62706E023703}">
                      <ahyp:hlinkClr xmlns:ahyp="http://schemas.microsoft.com/office/drawing/2018/hyperlinkcolor" val="tx"/>
                    </a:ext>
                  </a:extLst>
                </a:hlinkClick>
              </a:rPr>
              <a:t>archive</a:t>
            </a:r>
            <a:r>
              <a:rPr lang="fr-FR" sz="1800" b="1" dirty="0">
                <a:solidFill>
                  <a:srgbClr val="002060"/>
                </a:solidFill>
                <a:effectLst/>
                <a:ea typeface="Calibri" panose="020F0502020204030204" pitchFamily="34" charset="0"/>
                <a:cs typeface="Arial" panose="020B0604020202020204" pitchFamily="34" charset="0"/>
              </a:rPr>
              <a:t>] de la 7ème édition (1863), 1839-1842.</a:t>
            </a:r>
            <a:r>
              <a:rPr lang="fr-FR" sz="1800" b="1" dirty="0">
                <a:solidFill>
                  <a:srgbClr val="002060"/>
                </a:solidFill>
                <a:effectLst/>
                <a:ea typeface="Times New Roman" panose="02020603050405020304" pitchFamily="18" charset="0"/>
              </a:rPr>
              <a:t>Tocqueville O.C. Gallimard, 2,</a:t>
            </a:r>
            <a:r>
              <a:rPr lang="fr-FR" sz="1800" b="1" i="1" dirty="0">
                <a:solidFill>
                  <a:srgbClr val="002060"/>
                </a:solidFill>
                <a:effectLst/>
                <a:ea typeface="Times New Roman" panose="02020603050405020304" pitchFamily="18" charset="0"/>
              </a:rPr>
              <a:t> Voyage en Irlande</a:t>
            </a:r>
            <a:r>
              <a:rPr lang="fr-FR" sz="1800" b="1" dirty="0">
                <a:solidFill>
                  <a:srgbClr val="002060"/>
                </a:solidFill>
                <a:effectLst/>
                <a:ea typeface="Times New Roman" panose="02020603050405020304" pitchFamily="18" charset="0"/>
              </a:rPr>
              <a:t> p. 93-170 (l’appareil de notes est quasi inexistant)</a:t>
            </a:r>
          </a:p>
          <a:p>
            <a:pPr marL="0" indent="0">
              <a:lnSpc>
                <a:spcPct val="120000"/>
              </a:lnSpc>
              <a:buNone/>
            </a:pPr>
            <a:r>
              <a:rPr lang="fr-FR" sz="1800" b="1" dirty="0">
                <a:solidFill>
                  <a:srgbClr val="002060"/>
                </a:solidFill>
                <a:effectLst/>
                <a:ea typeface="Times New Roman" panose="02020603050405020304" pitchFamily="18" charset="0"/>
              </a:rPr>
              <a:t> Tocqueville, Œuvres, Pléiade Gallimard, I, </a:t>
            </a:r>
            <a:r>
              <a:rPr lang="fr-FR" sz="1800" b="1" i="1" dirty="0">
                <a:solidFill>
                  <a:srgbClr val="002060"/>
                </a:solidFill>
                <a:effectLst/>
                <a:ea typeface="Times New Roman" panose="02020603050405020304" pitchFamily="18" charset="0"/>
              </a:rPr>
              <a:t>Voyage en Irlande</a:t>
            </a:r>
            <a:r>
              <a:rPr lang="fr-FR" sz="1800" b="1" dirty="0">
                <a:solidFill>
                  <a:srgbClr val="002060"/>
                </a:solidFill>
                <a:effectLst/>
                <a:ea typeface="Times New Roman" panose="02020603050405020304" pitchFamily="18" charset="0"/>
              </a:rPr>
              <a:t>, p. 513-609, avec un appareil de notes important, p, 1438-1476</a:t>
            </a:r>
          </a:p>
          <a:p>
            <a:pPr marL="0" indent="0">
              <a:lnSpc>
                <a:spcPct val="120000"/>
              </a:lnSpc>
              <a:buNone/>
            </a:pPr>
            <a:r>
              <a:rPr lang="fr-FR" sz="1800" b="1" i="1" dirty="0">
                <a:solidFill>
                  <a:srgbClr val="002060"/>
                </a:solidFill>
                <a:effectLst/>
                <a:ea typeface="Times New Roman" panose="02020603050405020304" pitchFamily="18" charset="0"/>
              </a:rPr>
              <a:t>Tocqueville et les siens</a:t>
            </a:r>
            <a:r>
              <a:rPr lang="fr-FR" sz="1800" b="1" dirty="0">
                <a:solidFill>
                  <a:srgbClr val="002060"/>
                </a:solidFill>
                <a:effectLst/>
                <a:ea typeface="Times New Roman" panose="02020603050405020304" pitchFamily="18" charset="0"/>
              </a:rPr>
              <a:t>, Jean-Louis Benoît, n Nicole </a:t>
            </a:r>
            <a:r>
              <a:rPr lang="fr-FR" sz="1800" b="1" dirty="0" err="1">
                <a:solidFill>
                  <a:srgbClr val="002060"/>
                </a:solidFill>
                <a:effectLst/>
                <a:ea typeface="Times New Roman" panose="02020603050405020304" pitchFamily="18" charset="0"/>
              </a:rPr>
              <a:t>Fréret</a:t>
            </a:r>
            <a:r>
              <a:rPr lang="fr-FR" sz="1800" b="1" dirty="0">
                <a:solidFill>
                  <a:srgbClr val="002060"/>
                </a:solidFill>
                <a:effectLst/>
                <a:ea typeface="Times New Roman" panose="02020603050405020304" pitchFamily="18" charset="0"/>
              </a:rPr>
              <a:t>, Christian Lippi, 2019, </a:t>
            </a:r>
          </a:p>
          <a:p>
            <a:pPr marL="0" indent="0" algn="ctr">
              <a:lnSpc>
                <a:spcPct val="120000"/>
              </a:lnSpc>
              <a:buNone/>
            </a:pPr>
            <a:r>
              <a:rPr lang="fr-FR" sz="1800" b="1" u="sng" dirty="0">
                <a:solidFill>
                  <a:srgbClr val="00B0F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http://classiques.uqac.ca/contemporains/benoit_jean_louis/Tocqueville_et_les_siens/Tocqueville_et_les_siens_dates.html</a:t>
            </a:r>
            <a:r>
              <a:rPr lang="fr-FR" sz="1800" b="1" dirty="0">
                <a:solidFill>
                  <a:srgbClr val="00B0F0"/>
                </a:solidFill>
                <a:effectLst/>
                <a:ea typeface="Times New Roman" panose="02020603050405020304" pitchFamily="18" charset="0"/>
              </a:rPr>
              <a:t> </a:t>
            </a:r>
          </a:p>
          <a:p>
            <a:pPr marL="0" indent="0">
              <a:buNone/>
            </a:pPr>
            <a:endParaRPr lang="fr-FR" dirty="0"/>
          </a:p>
        </p:txBody>
      </p:sp>
    </p:spTree>
    <p:extLst>
      <p:ext uri="{BB962C8B-B14F-4D97-AF65-F5344CB8AC3E}">
        <p14:creationId xmlns:p14="http://schemas.microsoft.com/office/powerpoint/2010/main" val="2789061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45F7E-6362-2F2C-A354-33383F4521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83916E-E497-A5E1-B016-D3E07169333A}"/>
              </a:ext>
            </a:extLst>
          </p:cNvPr>
          <p:cNvSpPr>
            <a:spLocks noGrp="1"/>
          </p:cNvSpPr>
          <p:nvPr>
            <p:ph idx="1"/>
          </p:nvPr>
        </p:nvSpPr>
        <p:spPr/>
        <p:txBody>
          <a:bodyPr>
            <a:normAutofit/>
          </a:bodyPr>
          <a:lstStyle/>
          <a:p>
            <a:pPr marL="0" indent="0" algn="ctr">
              <a:buNone/>
            </a:pPr>
            <a:r>
              <a:rPr lang="fr-FR" sz="6600" b="1" dirty="0">
                <a:solidFill>
                  <a:srgbClr val="0070C0"/>
                </a:solidFill>
              </a:rPr>
              <a:t>Merci </a:t>
            </a:r>
          </a:p>
          <a:p>
            <a:pPr marL="0" indent="0" algn="ctr">
              <a:buNone/>
            </a:pPr>
            <a:r>
              <a:rPr lang="fr-FR" sz="6600" b="1" dirty="0">
                <a:solidFill>
                  <a:srgbClr val="0070C0"/>
                </a:solidFill>
              </a:rPr>
              <a:t>pour votre attention</a:t>
            </a:r>
          </a:p>
        </p:txBody>
      </p:sp>
    </p:spTree>
    <p:extLst>
      <p:ext uri="{BB962C8B-B14F-4D97-AF65-F5344CB8AC3E}">
        <p14:creationId xmlns:p14="http://schemas.microsoft.com/office/powerpoint/2010/main" val="324585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A422F-E809-8D22-961F-8705815623CF}"/>
              </a:ext>
            </a:extLst>
          </p:cNvPr>
          <p:cNvSpPr>
            <a:spLocks noGrp="1"/>
          </p:cNvSpPr>
          <p:nvPr>
            <p:ph type="title"/>
          </p:nvPr>
        </p:nvSpPr>
        <p:spPr>
          <a:xfrm>
            <a:off x="838200" y="365126"/>
            <a:ext cx="10515600" cy="653778"/>
          </a:xfrm>
        </p:spPr>
        <p:txBody>
          <a:bodyPr>
            <a:normAutofit fontScale="90000"/>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dirty="0">
              <a:latin typeface="+mn-lt"/>
            </a:endParaRPr>
          </a:p>
        </p:txBody>
      </p:sp>
      <p:sp>
        <p:nvSpPr>
          <p:cNvPr id="3" name="Espace réservé du contenu 2">
            <a:extLst>
              <a:ext uri="{FF2B5EF4-FFF2-40B4-BE49-F238E27FC236}">
                <a16:creationId xmlns:a16="http://schemas.microsoft.com/office/drawing/2014/main" id="{6612C862-C45E-45F9-0920-8C3FECBFA57D}"/>
              </a:ext>
            </a:extLst>
          </p:cNvPr>
          <p:cNvSpPr>
            <a:spLocks noGrp="1"/>
          </p:cNvSpPr>
          <p:nvPr>
            <p:ph sz="half" idx="1"/>
          </p:nvPr>
        </p:nvSpPr>
        <p:spPr>
          <a:xfrm>
            <a:off x="600891" y="1136469"/>
            <a:ext cx="9836921" cy="5040494"/>
          </a:xfrm>
        </p:spPr>
        <p:txBody>
          <a:bodyPr/>
          <a:lstStyle/>
          <a:p>
            <a:pPr algn="just"/>
            <a:r>
              <a:rPr lang="fr-FR" sz="2000" b="1" dirty="0">
                <a:solidFill>
                  <a:srgbClr val="0070C0"/>
                </a:solidFill>
                <a:effectLst/>
                <a:ea typeface="Times New Roman" panose="02020603050405020304" pitchFamily="18" charset="0"/>
              </a:rPr>
              <a:t>Édouard de Tocqueville a visité les îles britanniques du 4 juin au 25 août 1824 accompagné de trois amis, François Alexandre Pernot 1792-1865, Jean-Marie Théodore Gallet de Montdragon 1794-1868, et le baron de </a:t>
            </a:r>
            <a:r>
              <a:rPr lang="fr-FR" sz="2000" b="1" dirty="0" err="1">
                <a:solidFill>
                  <a:srgbClr val="0070C0"/>
                </a:solidFill>
                <a:effectLst/>
                <a:ea typeface="Times New Roman" panose="02020603050405020304" pitchFamily="18" charset="0"/>
              </a:rPr>
              <a:t>Dumesnil</a:t>
            </a:r>
            <a:r>
              <a:rPr lang="fr-FR" sz="2000" b="1" dirty="0">
                <a:solidFill>
                  <a:srgbClr val="0070C0"/>
                </a:solidFill>
                <a:effectLst/>
                <a:ea typeface="Times New Roman" panose="02020603050405020304" pitchFamily="18" charset="0"/>
              </a:rPr>
              <a:t>. À son retour, il rédigea un texte qu’il fit établir par un copiste, accompagné de 32 lavis à l’encre brune, de sa main, représentant des châteaux et paysages ainsi que cinq lavis aquarellés des attributs écossais. L’ouvrage fut relié en un livre à couverture de cuir verte portant au dos  </a:t>
            </a:r>
            <a:r>
              <a:rPr lang="fr-FR" sz="2000" b="1" i="1" dirty="0">
                <a:solidFill>
                  <a:srgbClr val="0070C0"/>
                </a:solidFill>
                <a:effectLst/>
                <a:ea typeface="Times New Roman" panose="02020603050405020304" pitchFamily="18" charset="0"/>
              </a:rPr>
              <a:t>Voyage en Écosse</a:t>
            </a:r>
            <a:r>
              <a:rPr lang="fr-FR" sz="2000" b="1" dirty="0">
                <a:solidFill>
                  <a:srgbClr val="0070C0"/>
                </a:solidFill>
                <a:effectLst/>
                <a:ea typeface="Times New Roman" panose="02020603050405020304" pitchFamily="18" charset="0"/>
              </a:rPr>
              <a:t>. L’ouvrage qui comporte 172 feuillets, recto-verso, accorde en effet la place la plus importante au voyage en Écosse : 69 pages, contre 31 à l’Angleterre, 23 au Pays de Galles et 17 seulement à l’Irlande</a:t>
            </a:r>
          </a:p>
          <a:p>
            <a:pPr algn="just"/>
            <a:r>
              <a:rPr lang="fr-FR" sz="2000" b="1" dirty="0">
                <a:solidFill>
                  <a:srgbClr val="0070C0"/>
                </a:solidFill>
                <a:effectLst/>
                <a:ea typeface="Times New Roman" panose="02020603050405020304" pitchFamily="18" charset="0"/>
              </a:rPr>
              <a:t>J’ignorais l’existence de ce texte lorsqu’une universitaire irlandaise, Barbara Wright, professeur de littérature française au Trinity Collège de Dublin, prit contact avec moi, en avril 2018. Elle me demanda si je pouvais lui indiquer où trouver le manuscrit du voyage de Tocqueville en Irlande, mais il s’agissait pour elle, non du voyage d’Alexis mais de celui d’Édouard dont j’ignorais l’existence. Toutes ses recherches étaient demeurées sans résultat. Je me mis donc en quête du texte dans l’ensemble des documents figurant au chartrier de Tocqueville, puis aux Archives départementales et près de Stéphanie de Tocqueville. L’ouvrage était introuvable</a:t>
            </a:r>
          </a:p>
          <a:p>
            <a:endParaRPr lang="fr-FR" dirty="0"/>
          </a:p>
        </p:txBody>
      </p:sp>
      <p:pic>
        <p:nvPicPr>
          <p:cNvPr id="5" name="Espace réservé du contenu 4">
            <a:extLst>
              <a:ext uri="{FF2B5EF4-FFF2-40B4-BE49-F238E27FC236}">
                <a16:creationId xmlns:a16="http://schemas.microsoft.com/office/drawing/2014/main" id="{7CBD0703-B46E-CD17-72C8-A7FA39B5CB7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7812" y="1306287"/>
            <a:ext cx="1588327" cy="3379088"/>
          </a:xfrm>
          <a:prstGeom prst="rect">
            <a:avLst/>
          </a:prstGeom>
        </p:spPr>
      </p:pic>
    </p:spTree>
    <p:extLst>
      <p:ext uri="{BB962C8B-B14F-4D97-AF65-F5344CB8AC3E}">
        <p14:creationId xmlns:p14="http://schemas.microsoft.com/office/powerpoint/2010/main" val="8515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A422F-E809-8D22-961F-8705815623CF}"/>
              </a:ext>
            </a:extLst>
          </p:cNvPr>
          <p:cNvSpPr>
            <a:spLocks noGrp="1"/>
          </p:cNvSpPr>
          <p:nvPr>
            <p:ph type="title"/>
          </p:nvPr>
        </p:nvSpPr>
        <p:spPr>
          <a:xfrm>
            <a:off x="838200" y="365126"/>
            <a:ext cx="10515600" cy="653778"/>
          </a:xfrm>
        </p:spPr>
        <p:txBody>
          <a:bodyPr>
            <a:normAutofit fontScale="90000"/>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dirty="0">
              <a:latin typeface="+mn-lt"/>
            </a:endParaRPr>
          </a:p>
        </p:txBody>
      </p:sp>
      <p:sp>
        <p:nvSpPr>
          <p:cNvPr id="3" name="Espace réservé du contenu 2">
            <a:extLst>
              <a:ext uri="{FF2B5EF4-FFF2-40B4-BE49-F238E27FC236}">
                <a16:creationId xmlns:a16="http://schemas.microsoft.com/office/drawing/2014/main" id="{6612C862-C45E-45F9-0920-8C3FECBFA57D}"/>
              </a:ext>
            </a:extLst>
          </p:cNvPr>
          <p:cNvSpPr>
            <a:spLocks noGrp="1"/>
          </p:cNvSpPr>
          <p:nvPr>
            <p:ph sz="half" idx="1"/>
          </p:nvPr>
        </p:nvSpPr>
        <p:spPr>
          <a:xfrm>
            <a:off x="600891" y="1136468"/>
            <a:ext cx="10515600" cy="5199017"/>
          </a:xfrm>
        </p:spPr>
        <p:txBody>
          <a:bodyPr>
            <a:normAutofit fontScale="62500" lnSpcReduction="20000"/>
          </a:bodyPr>
          <a:lstStyle/>
          <a:p>
            <a:pPr indent="0" algn="ctr">
              <a:lnSpc>
                <a:spcPct val="150000"/>
              </a:lnSpc>
              <a:buNone/>
            </a:pPr>
            <a:r>
              <a:rPr lang="fr-FR" sz="4400" b="1" dirty="0">
                <a:solidFill>
                  <a:srgbClr val="B5218B"/>
                </a:solidFill>
                <a:effectLst/>
                <a:ea typeface="Times New Roman" panose="02020603050405020304" pitchFamily="18" charset="0"/>
              </a:rPr>
              <a:t>Comme la lettre d’Edgar Poe</a:t>
            </a:r>
          </a:p>
          <a:p>
            <a:pPr indent="0" algn="just">
              <a:lnSpc>
                <a:spcPct val="150000"/>
              </a:lnSpc>
              <a:buNone/>
            </a:pPr>
            <a:r>
              <a:rPr lang="fr-FR" sz="3400" b="1" dirty="0">
                <a:solidFill>
                  <a:srgbClr val="0070C0"/>
                </a:solidFill>
                <a:effectLst/>
                <a:ea typeface="Times New Roman" panose="02020603050405020304" pitchFamily="18" charset="0"/>
              </a:rPr>
              <a:t>Chacun se rappelle l’histoire de cette lettre que le nouveau propriétaire dissimule en la laissant à la vue sur son bureau, personne n’irait chercher là une lettre cachée ! Stéphanie de Tocqueville m’appela quelques jours après. Le livre était lui aussi en évidence, là, sur la table de nuit de son mari, Jean-Guillaume. Il ne restait plus qu’à obtenir l’autorisation de ce dernier et de déposer l’ouvrage aux Archives départementale de Saint-Lô le temps nécessaire pour que Barbara Wright en fît la copie ce qui fut fait rapidement. De retour en Irlande elle si mit à l’ouvrage et prépara une édition remarquable du livre, mais, atteinte par la maladie qui allait l’emporter, en décembre 2019, elle confia à Roger Little, son collègue le plus proche, le soin d’achever la démarche éditoriale.</a:t>
            </a:r>
          </a:p>
          <a:p>
            <a:pPr indent="0" algn="just">
              <a:lnSpc>
                <a:spcPct val="150000"/>
              </a:lnSpc>
              <a:buNone/>
            </a:pPr>
            <a:endParaRPr lang="fr-FR" sz="1800" dirty="0">
              <a:effectLst/>
              <a:latin typeface="Times New Roman" panose="02020603050405020304" pitchFamily="18" charset="0"/>
              <a:ea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116561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41AA6-C0EB-F5B0-899B-2BA5D29A0D9B}"/>
              </a:ext>
            </a:extLst>
          </p:cNvPr>
          <p:cNvSpPr>
            <a:spLocks noGrp="1"/>
          </p:cNvSpPr>
          <p:nvPr>
            <p:ph type="title"/>
          </p:nvPr>
        </p:nvSpPr>
        <p:spPr>
          <a:xfrm>
            <a:off x="838200" y="365126"/>
            <a:ext cx="10515600" cy="875846"/>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E8465CF5-9BC7-00D4-92CD-99A4E2BE7274}"/>
              </a:ext>
            </a:extLst>
          </p:cNvPr>
          <p:cNvSpPr>
            <a:spLocks noGrp="1"/>
          </p:cNvSpPr>
          <p:nvPr>
            <p:ph sz="half" idx="1"/>
          </p:nvPr>
        </p:nvSpPr>
        <p:spPr/>
        <p:txBody>
          <a:bodyPr>
            <a:normAutofit lnSpcReduction="10000"/>
          </a:bodyPr>
          <a:lstStyle/>
          <a:p>
            <a:pPr algn="just"/>
            <a:r>
              <a:rPr lang="fr-FR" b="1" dirty="0">
                <a:solidFill>
                  <a:srgbClr val="0070C0"/>
                </a:solidFill>
                <a:effectLst/>
                <a:ea typeface="Times New Roman" panose="02020603050405020304" pitchFamily="18" charset="0"/>
              </a:rPr>
              <a:t>Saint-Lô, le 28 avril 2018, lorsqu’elle copiait le livre d’Édouard aux Archives départementales. L’inscription mémorielle rappelle que d’août 1945 à janvier 1946, Samuel Beckett participe à la mise en place de </a:t>
            </a:r>
            <a:r>
              <a:rPr lang="fr-FR" b="1" dirty="0">
                <a:solidFill>
                  <a:srgbClr val="B5218B"/>
                </a:solidFill>
                <a:effectLst/>
                <a:ea typeface="Times New Roman" panose="02020603050405020304" pitchFamily="18" charset="0"/>
              </a:rPr>
              <a:t>l’</a:t>
            </a:r>
            <a:r>
              <a:rPr lang="fr-FR" b="1" u="sng" dirty="0">
                <a:solidFill>
                  <a:srgbClr val="B5218B"/>
                </a:solidFill>
                <a:effectLst/>
                <a:ea typeface="Times New Roman" panose="02020603050405020304" pitchFamily="18" charset="0"/>
                <a:cs typeface="Arial" panose="020B0604020202020204" pitchFamily="34" charset="0"/>
                <a:hlinkClick r:id="rId2" tooltip="Hôpital irlandais de Saint-Lô">
                  <a:extLst>
                    <a:ext uri="{A12FA001-AC4F-418D-AE19-62706E023703}">
                      <ahyp:hlinkClr xmlns:ahyp="http://schemas.microsoft.com/office/drawing/2018/hyperlinkcolor" val="tx"/>
                    </a:ext>
                  </a:extLst>
                </a:hlinkClick>
              </a:rPr>
              <a:t>hôpital de la Croix-Rouge irlandaise</a:t>
            </a:r>
            <a:r>
              <a:rPr lang="fr-FR" b="1" dirty="0">
                <a:solidFill>
                  <a:srgbClr val="B5218B"/>
                </a:solidFill>
                <a:effectLst/>
                <a:ea typeface="Times New Roman" panose="02020603050405020304" pitchFamily="18" charset="0"/>
                <a:cs typeface="Arial" panose="020B0604020202020204" pitchFamily="34" charset="0"/>
              </a:rPr>
              <a:t> </a:t>
            </a:r>
            <a:r>
              <a:rPr lang="fr-FR" b="1" dirty="0">
                <a:solidFill>
                  <a:srgbClr val="0070C0"/>
                </a:solidFill>
                <a:effectLst/>
                <a:ea typeface="Times New Roman" panose="02020603050405020304" pitchFamily="18" charset="0"/>
                <a:cs typeface="Arial" panose="020B0604020202020204" pitchFamily="34" charset="0"/>
              </a:rPr>
              <a:t>à Saint-Lô dans lequel il devient, pour la circonstance, officier d'intendance</a:t>
            </a:r>
            <a:endParaRPr lang="fr-FR" b="1" dirty="0">
              <a:solidFill>
                <a:srgbClr val="0070C0"/>
              </a:solidFill>
              <a:effectLst/>
              <a:ea typeface="Times New Roman" panose="02020603050405020304" pitchFamily="18" charset="0"/>
            </a:endParaRPr>
          </a:p>
          <a:p>
            <a:endParaRPr lang="fr-FR" dirty="0"/>
          </a:p>
        </p:txBody>
      </p:sp>
      <p:pic>
        <p:nvPicPr>
          <p:cNvPr id="5" name="Espace réservé du contenu 4">
            <a:extLst>
              <a:ext uri="{FF2B5EF4-FFF2-40B4-BE49-F238E27FC236}">
                <a16:creationId xmlns:a16="http://schemas.microsoft.com/office/drawing/2014/main" id="{CCFB0671-F008-B871-C94F-8BC668A3894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81700" y="2259875"/>
            <a:ext cx="5216833" cy="2733306"/>
          </a:xfrm>
          <a:prstGeom prst="rect">
            <a:avLst/>
          </a:prstGeom>
        </p:spPr>
      </p:pic>
    </p:spTree>
    <p:extLst>
      <p:ext uri="{BB962C8B-B14F-4D97-AF65-F5344CB8AC3E}">
        <p14:creationId xmlns:p14="http://schemas.microsoft.com/office/powerpoint/2010/main" val="36265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343DC-7DD8-2594-ED17-DA9719F29227}"/>
              </a:ext>
            </a:extLst>
          </p:cNvPr>
          <p:cNvSpPr>
            <a:spLocks noGrp="1"/>
          </p:cNvSpPr>
          <p:nvPr>
            <p:ph type="title"/>
          </p:nvPr>
        </p:nvSpPr>
        <p:spPr>
          <a:xfrm>
            <a:off x="838200" y="365125"/>
            <a:ext cx="10515600" cy="758281"/>
          </a:xfrm>
        </p:spPr>
        <p:txBody>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7DF98B82-4CCB-5D0F-F1ED-4173C7956662}"/>
              </a:ext>
            </a:extLst>
          </p:cNvPr>
          <p:cNvSpPr>
            <a:spLocks noGrp="1"/>
          </p:cNvSpPr>
          <p:nvPr>
            <p:ph idx="1"/>
          </p:nvPr>
        </p:nvSpPr>
        <p:spPr>
          <a:xfrm>
            <a:off x="522514" y="1123406"/>
            <a:ext cx="11181806" cy="5053557"/>
          </a:xfrm>
        </p:spPr>
        <p:txBody>
          <a:bodyPr>
            <a:normAutofit fontScale="92500" lnSpcReduction="10000"/>
          </a:bodyPr>
          <a:lstStyle/>
          <a:p>
            <a:pPr indent="180340" algn="just">
              <a:lnSpc>
                <a:spcPct val="150000"/>
              </a:lnSpc>
            </a:pPr>
            <a:r>
              <a:rPr lang="fr-FR" sz="1800" b="1" dirty="0">
                <a:solidFill>
                  <a:srgbClr val="0070C0"/>
                </a:solidFill>
                <a:effectLst/>
                <a:ea typeface="Times New Roman" panose="02020603050405020304" pitchFamily="18" charset="0"/>
              </a:rPr>
              <a:t>Les jeunes aristocrates faisaient un </a:t>
            </a:r>
            <a:r>
              <a:rPr lang="fr-FR" sz="1800" b="1" i="1" dirty="0">
                <a:solidFill>
                  <a:srgbClr val="0070C0"/>
                </a:solidFill>
                <a:effectLst/>
                <a:ea typeface="Times New Roman" panose="02020603050405020304" pitchFamily="18" charset="0"/>
              </a:rPr>
              <a:t>grand tour</a:t>
            </a:r>
            <a:r>
              <a:rPr lang="fr-FR" sz="1800" b="1" dirty="0">
                <a:solidFill>
                  <a:srgbClr val="0070C0"/>
                </a:solidFill>
                <a:effectLst/>
                <a:ea typeface="Times New Roman" panose="02020603050405020304" pitchFamily="18" charset="0"/>
              </a:rPr>
              <a:t>, un voyage d’éducation, généralement en Italie, explique Barbara Wright, ce même voyage qu’Édouard allait effectuer trois ans plus tard, en 1826-1827, avec Alexis.  </a:t>
            </a:r>
          </a:p>
          <a:p>
            <a:pPr indent="180340" algn="just">
              <a:lnSpc>
                <a:spcPct val="150000"/>
              </a:lnSpc>
            </a:pPr>
            <a:r>
              <a:rPr lang="fr-FR" sz="1800" b="1" dirty="0">
                <a:solidFill>
                  <a:srgbClr val="0070C0"/>
                </a:solidFill>
                <a:effectLst/>
                <a:ea typeface="Times New Roman" panose="02020603050405020304" pitchFamily="18" charset="0"/>
              </a:rPr>
              <a:t>Mais, à partir de 1815, de nombreux jeunes gens de familles aisées choisirent de voyager en Écosse. Le romantisme littéraire battait son plein ; l’imagination des jeunes gens était remplie par le succès des poèmes attribués à Ossian, par la figure tragique de Marie-Stuart, et surtout par les livres de Walter Scott, </a:t>
            </a:r>
            <a:r>
              <a:rPr lang="fr-FR" sz="1800" b="1" i="1" dirty="0">
                <a:solidFill>
                  <a:srgbClr val="0070C0"/>
                </a:solidFill>
                <a:effectLst/>
                <a:ea typeface="Times New Roman" panose="02020603050405020304" pitchFamily="18" charset="0"/>
              </a:rPr>
              <a:t>les best </a:t>
            </a:r>
            <a:r>
              <a:rPr lang="fr-FR" sz="1800" b="1" i="1" dirty="0" err="1">
                <a:solidFill>
                  <a:srgbClr val="0070C0"/>
                </a:solidFill>
                <a:effectLst/>
                <a:ea typeface="Times New Roman" panose="02020603050405020304" pitchFamily="18" charset="0"/>
              </a:rPr>
              <a:t>sellers</a:t>
            </a:r>
            <a:r>
              <a:rPr lang="fr-FR" sz="1800" b="1" i="1" dirty="0">
                <a:solidFill>
                  <a:srgbClr val="0070C0"/>
                </a:solidFill>
                <a:effectLst/>
                <a:ea typeface="Times New Roman" panose="02020603050405020304" pitchFamily="18" charset="0"/>
              </a:rPr>
              <a:t> de l’époque, </a:t>
            </a:r>
            <a:r>
              <a:rPr lang="fr-FR" sz="1800" b="1" dirty="0">
                <a:solidFill>
                  <a:srgbClr val="0070C0"/>
                </a:solidFill>
                <a:effectLst/>
                <a:ea typeface="Times New Roman" panose="02020603050405020304" pitchFamily="18" charset="0"/>
              </a:rPr>
              <a:t>dont nombre de textes sont traduits et publiés en France avant le voyage d’Édouard de Tocqueville en Irlande : </a:t>
            </a:r>
            <a:r>
              <a:rPr lang="fr-FR" sz="1800" b="1" i="1" u="none" strike="noStrike" dirty="0">
                <a:solidFill>
                  <a:srgbClr val="0070C0"/>
                </a:solidFill>
                <a:effectLst/>
                <a:ea typeface="Times New Roman" panose="02020603050405020304" pitchFamily="18" charset="0"/>
                <a:cs typeface="Arial" panose="020B0604020202020204" pitchFamily="34" charset="0"/>
                <a:hlinkClick r:id="rId2" tooltip="Ivanhoé">
                  <a:extLst>
                    <a:ext uri="{A12FA001-AC4F-418D-AE19-62706E023703}">
                      <ahyp:hlinkClr xmlns:ahyp="http://schemas.microsoft.com/office/drawing/2018/hyperlinkcolor" val="tx"/>
                    </a:ext>
                  </a:extLst>
                </a:hlinkClick>
              </a:rPr>
              <a:t>Ivanhoé</a:t>
            </a:r>
            <a:r>
              <a:rPr lang="fr-FR" sz="1800" b="1" dirty="0">
                <a:solidFill>
                  <a:srgbClr val="0070C0"/>
                </a:solidFill>
                <a:effectLst/>
                <a:ea typeface="Times New Roman" panose="02020603050405020304" pitchFamily="18" charset="0"/>
                <a:cs typeface="Arial" panose="020B0604020202020204" pitchFamily="34" charset="0"/>
              </a:rPr>
              <a:t>, 1819, </a:t>
            </a:r>
            <a:r>
              <a:rPr lang="fr-FR" sz="1800" b="1" i="1" u="none" strike="noStrike" dirty="0">
                <a:solidFill>
                  <a:srgbClr val="0070C0"/>
                </a:solidFill>
                <a:effectLst/>
                <a:ea typeface="Times New Roman" panose="02020603050405020304" pitchFamily="18" charset="0"/>
                <a:cs typeface="Arial" panose="020B0604020202020204" pitchFamily="34" charset="0"/>
                <a:hlinkClick r:id="rId3" tooltip="Kenilworth (roman)">
                  <a:extLst>
                    <a:ext uri="{A12FA001-AC4F-418D-AE19-62706E023703}">
                      <ahyp:hlinkClr xmlns:ahyp="http://schemas.microsoft.com/office/drawing/2018/hyperlinkcolor" val="tx"/>
                    </a:ext>
                  </a:extLst>
                </a:hlinkClick>
              </a:rPr>
              <a:t>Kenilworth</a:t>
            </a:r>
            <a:r>
              <a:rPr lang="fr-FR" sz="1800" b="1" dirty="0">
                <a:solidFill>
                  <a:srgbClr val="0070C0"/>
                </a:solidFill>
                <a:effectLst/>
                <a:ea typeface="Times New Roman" panose="02020603050405020304" pitchFamily="18" charset="0"/>
                <a:cs typeface="Arial" panose="020B0604020202020204" pitchFamily="34" charset="0"/>
              </a:rPr>
              <a:t>, et </a:t>
            </a:r>
            <a:r>
              <a:rPr lang="fr-FR" sz="1800" b="1" i="1" u="none" strike="noStrike" dirty="0">
                <a:solidFill>
                  <a:srgbClr val="0070C0"/>
                </a:solidFill>
                <a:effectLst/>
                <a:ea typeface="Times New Roman" panose="02020603050405020304" pitchFamily="18" charset="0"/>
                <a:cs typeface="Arial" panose="020B0604020202020204" pitchFamily="34" charset="0"/>
                <a:hlinkClick r:id="rId4" tooltip="Le Pirate (roman)">
                  <a:extLst>
                    <a:ext uri="{A12FA001-AC4F-418D-AE19-62706E023703}">
                      <ahyp:hlinkClr xmlns:ahyp="http://schemas.microsoft.com/office/drawing/2018/hyperlinkcolor" val="tx"/>
                    </a:ext>
                  </a:extLst>
                </a:hlinkClick>
              </a:rPr>
              <a:t>Le Pirate</a:t>
            </a:r>
            <a:r>
              <a:rPr lang="fr-FR" sz="1800" b="1" dirty="0">
                <a:solidFill>
                  <a:srgbClr val="0070C0"/>
                </a:solidFill>
                <a:effectLst/>
                <a:ea typeface="Times New Roman" panose="02020603050405020304" pitchFamily="18" charset="0"/>
                <a:cs typeface="Arial" panose="020B0604020202020204" pitchFamily="34" charset="0"/>
              </a:rPr>
              <a:t>, 1821, </a:t>
            </a:r>
            <a:r>
              <a:rPr lang="fr-FR" sz="1800" b="1" i="1" u="none" strike="noStrike" dirty="0">
                <a:solidFill>
                  <a:srgbClr val="0070C0"/>
                </a:solidFill>
                <a:effectLst/>
                <a:ea typeface="Times New Roman" panose="02020603050405020304" pitchFamily="18" charset="0"/>
                <a:cs typeface="Arial" panose="020B0604020202020204" pitchFamily="34" charset="0"/>
                <a:hlinkClick r:id="rId5" tooltip="Les Aventures de Nigel">
                  <a:extLst>
                    <a:ext uri="{A12FA001-AC4F-418D-AE19-62706E023703}">
                      <ahyp:hlinkClr xmlns:ahyp="http://schemas.microsoft.com/office/drawing/2018/hyperlinkcolor" val="tx"/>
                    </a:ext>
                  </a:extLst>
                </a:hlinkClick>
              </a:rPr>
              <a:t>Les Aventures de Nigel</a:t>
            </a:r>
            <a:r>
              <a:rPr lang="fr-FR" sz="1800" b="1" dirty="0">
                <a:solidFill>
                  <a:srgbClr val="0070C0"/>
                </a:solidFill>
                <a:effectLst/>
                <a:ea typeface="Times New Roman" panose="02020603050405020304" pitchFamily="18" charset="0"/>
                <a:cs typeface="Arial" panose="020B0604020202020204" pitchFamily="34" charset="0"/>
              </a:rPr>
              <a:t>, 1822, </a:t>
            </a:r>
            <a:r>
              <a:rPr lang="fr-FR" sz="1800" b="1" i="1" u="none" strike="noStrike" dirty="0" err="1">
                <a:solidFill>
                  <a:srgbClr val="0563C1"/>
                </a:solidFill>
                <a:effectLst/>
                <a:ea typeface="Times New Roman" panose="02020603050405020304" pitchFamily="18" charset="0"/>
                <a:cs typeface="Arial" panose="020B0604020202020204" pitchFamily="34" charset="0"/>
                <a:hlinkClick r:id="rId6" tooltip="Peveril du Pic">
                  <a:extLst>
                    <a:ext uri="{A12FA001-AC4F-418D-AE19-62706E023703}">
                      <ahyp:hlinkClr xmlns:ahyp="http://schemas.microsoft.com/office/drawing/2018/hyperlinkcolor" val="tx"/>
                    </a:ext>
                  </a:extLst>
                </a:hlinkClick>
              </a:rPr>
              <a:t>Peveril</a:t>
            </a:r>
            <a:r>
              <a:rPr lang="fr-FR" sz="1800" b="1" i="1" u="none" strike="noStrike" dirty="0">
                <a:solidFill>
                  <a:srgbClr val="0070C0"/>
                </a:solidFill>
                <a:effectLst/>
                <a:ea typeface="Times New Roman" panose="02020603050405020304" pitchFamily="18" charset="0"/>
                <a:cs typeface="Arial" panose="020B0604020202020204" pitchFamily="34" charset="0"/>
                <a:hlinkClick r:id="rId6" tooltip="Peveril du Pic">
                  <a:extLst>
                    <a:ext uri="{A12FA001-AC4F-418D-AE19-62706E023703}">
                      <ahyp:hlinkClr xmlns:ahyp="http://schemas.microsoft.com/office/drawing/2018/hyperlinkcolor" val="tx"/>
                    </a:ext>
                  </a:extLst>
                </a:hlinkClick>
              </a:rPr>
              <a:t> du Pic</a:t>
            </a:r>
            <a:r>
              <a:rPr lang="fr-FR" sz="1800" b="1" dirty="0">
                <a:solidFill>
                  <a:srgbClr val="0070C0"/>
                </a:solidFill>
                <a:effectLst/>
                <a:ea typeface="Times New Roman" panose="02020603050405020304" pitchFamily="18" charset="0"/>
                <a:cs typeface="Arial" panose="020B0604020202020204" pitchFamily="34" charset="0"/>
              </a:rPr>
              <a:t> et </a:t>
            </a:r>
            <a:r>
              <a:rPr lang="fr-FR" sz="1800" b="1" i="1" u="none" strike="noStrike" dirty="0">
                <a:solidFill>
                  <a:srgbClr val="0563C1"/>
                </a:solidFill>
                <a:effectLst/>
                <a:ea typeface="Times New Roman" panose="02020603050405020304" pitchFamily="18" charset="0"/>
                <a:cs typeface="Arial" panose="020B0604020202020204" pitchFamily="34" charset="0"/>
                <a:hlinkClick r:id="rId7" tooltip="Quentin Durward">
                  <a:extLst>
                    <a:ext uri="{A12FA001-AC4F-418D-AE19-62706E023703}">
                      <ahyp:hlinkClr xmlns:ahyp="http://schemas.microsoft.com/office/drawing/2018/hyperlinkcolor" val="tx"/>
                    </a:ext>
                  </a:extLst>
                </a:hlinkClick>
              </a:rPr>
              <a:t>Quentin </a:t>
            </a:r>
            <a:r>
              <a:rPr lang="fr-FR" sz="1800" b="1" i="1" u="none" strike="noStrike" dirty="0" err="1">
                <a:solidFill>
                  <a:srgbClr val="0070C0"/>
                </a:solidFill>
                <a:effectLst/>
                <a:ea typeface="Times New Roman" panose="02020603050405020304" pitchFamily="18" charset="0"/>
                <a:cs typeface="Arial" panose="020B0604020202020204" pitchFamily="34" charset="0"/>
                <a:hlinkClick r:id="rId7" tooltip="Quentin Durward">
                  <a:extLst>
                    <a:ext uri="{A12FA001-AC4F-418D-AE19-62706E023703}">
                      <ahyp:hlinkClr xmlns:ahyp="http://schemas.microsoft.com/office/drawing/2018/hyperlinkcolor" val="tx"/>
                    </a:ext>
                  </a:extLst>
                </a:hlinkClick>
              </a:rPr>
              <a:t>Durward</a:t>
            </a:r>
            <a:r>
              <a:rPr lang="fr-FR" sz="1800" b="1" dirty="0">
                <a:solidFill>
                  <a:srgbClr val="0070C0"/>
                </a:solidFill>
                <a:effectLst/>
                <a:ea typeface="Times New Roman" panose="02020603050405020304" pitchFamily="18" charset="0"/>
                <a:cs typeface="Arial" panose="020B0604020202020204" pitchFamily="34" charset="0"/>
              </a:rPr>
              <a:t>, 1823. Il existe également, dès 1822, des éditions des « œuvres complètes » Walter Scott traduites en français.  En outre, l’une des principales sources d’inspiration qui servit de guide au voyage en Écosse fut le livre de Charles Nodier : </a:t>
            </a:r>
            <a:r>
              <a:rPr lang="fr-FR" sz="1800" b="1" i="1" dirty="0">
                <a:solidFill>
                  <a:srgbClr val="0070C0"/>
                </a:solidFill>
                <a:effectLst/>
                <a:ea typeface="Times New Roman" panose="02020603050405020304" pitchFamily="18" charset="0"/>
              </a:rPr>
              <a:t>Promenade de Dieppe aux montagnes d’Écosse</a:t>
            </a:r>
            <a:r>
              <a:rPr lang="fr-FR" sz="1800" b="1" dirty="0">
                <a:solidFill>
                  <a:srgbClr val="0070C0"/>
                </a:solidFill>
                <a:effectLst/>
                <a:ea typeface="Times New Roman" panose="02020603050405020304" pitchFamily="18" charset="0"/>
              </a:rPr>
              <a:t> (édition J.-N. Barba, Paris,1821)</a:t>
            </a:r>
            <a:r>
              <a:rPr lang="fr-FR" sz="1800" b="1" i="1" dirty="0">
                <a:solidFill>
                  <a:srgbClr val="0070C0"/>
                </a:solidFill>
                <a:effectLst/>
                <a:ea typeface="Times New Roman" panose="02020603050405020304" pitchFamily="18" charset="0"/>
              </a:rPr>
              <a:t>.</a:t>
            </a:r>
            <a:r>
              <a:rPr lang="fr-FR" sz="1800" b="1" dirty="0">
                <a:solidFill>
                  <a:srgbClr val="0070C0"/>
                </a:solidFill>
                <a:effectLst/>
                <a:ea typeface="Times New Roman" panose="02020603050405020304" pitchFamily="18" charset="0"/>
              </a:rPr>
              <a:t>  </a:t>
            </a:r>
          </a:p>
          <a:p>
            <a:pPr indent="180340" algn="just">
              <a:lnSpc>
                <a:spcPct val="150000"/>
              </a:lnSpc>
            </a:pPr>
            <a:r>
              <a:rPr lang="fr-FR" sz="1800" b="1" dirty="0">
                <a:solidFill>
                  <a:srgbClr val="0070C0"/>
                </a:solidFill>
                <a:effectLst/>
                <a:ea typeface="Times New Roman" panose="02020603050405020304" pitchFamily="18" charset="0"/>
              </a:rPr>
              <a:t>Le court séjour d’Édouard en Irlande, 29 juillet-6 août, est donc secondaire dans le périple effectué par les quatre voyageurs dans les îles britanniques </a:t>
            </a:r>
            <a:r>
              <a:rPr lang="fr-FR" sz="1800" b="1" i="1" dirty="0">
                <a:solidFill>
                  <a:srgbClr val="0070C0"/>
                </a:solidFill>
                <a:effectLst/>
                <a:ea typeface="Times New Roman" panose="02020603050405020304" pitchFamily="18" charset="0"/>
              </a:rPr>
              <a:t>où nous voulions faire une promenade plutôt qu’un voyage</a:t>
            </a:r>
            <a:r>
              <a:rPr lang="fr-FR" sz="1800" b="1" dirty="0">
                <a:solidFill>
                  <a:srgbClr val="0070C0"/>
                </a:solidFill>
                <a:effectLst/>
                <a:ea typeface="Times New Roman" panose="02020603050405020304" pitchFamily="18" charset="0"/>
              </a:rPr>
              <a:t>, écrit-il.</a:t>
            </a:r>
          </a:p>
          <a:p>
            <a:pPr marL="0" indent="0" algn="just">
              <a:buNone/>
            </a:pPr>
            <a:r>
              <a:rPr lang="fr-FR" sz="1800" b="1" dirty="0">
                <a:solidFill>
                  <a:srgbClr val="0070C0"/>
                </a:solidFill>
                <a:effectLst/>
                <a:ea typeface="Calibri" panose="020F0502020204030204" pitchFamily="34" charset="0"/>
                <a:cs typeface="Times New Roman" panose="02020603050405020304" pitchFamily="18" charset="0"/>
              </a:rPr>
              <a:t>Barbara Wright, </a:t>
            </a:r>
            <a:r>
              <a:rPr lang="fr-FR" sz="1800" b="1" i="1" dirty="0">
                <a:solidFill>
                  <a:srgbClr val="0070C0"/>
                </a:solidFill>
                <a:effectLst/>
                <a:ea typeface="Calibri" panose="020F0502020204030204" pitchFamily="34" charset="0"/>
                <a:cs typeface="Times New Roman" panose="02020603050405020304" pitchFamily="18" charset="0"/>
              </a:rPr>
              <a:t>Voyage en Angleterre, en Écosse et en Irlande</a:t>
            </a:r>
            <a:r>
              <a:rPr lang="fr-FR" sz="1800" b="1" dirty="0">
                <a:solidFill>
                  <a:srgbClr val="0070C0"/>
                </a:solidFill>
                <a:effectLst/>
                <a:ea typeface="Calibri" panose="020F0502020204030204" pitchFamily="34" charset="0"/>
                <a:cs typeface="Times New Roman" panose="02020603050405020304" pitchFamily="18" charset="0"/>
              </a:rPr>
              <a:t>, Honoré Champion, Paris, 2022, p. 12. </a:t>
            </a:r>
          </a:p>
          <a:p>
            <a:endParaRPr lang="fr-FR" dirty="0"/>
          </a:p>
        </p:txBody>
      </p:sp>
    </p:spTree>
    <p:extLst>
      <p:ext uri="{BB962C8B-B14F-4D97-AF65-F5344CB8AC3E}">
        <p14:creationId xmlns:p14="http://schemas.microsoft.com/office/powerpoint/2010/main" val="301863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18A63-D17D-33F7-49B5-A8EDD210C573}"/>
              </a:ext>
            </a:extLst>
          </p:cNvPr>
          <p:cNvSpPr>
            <a:spLocks noGrp="1"/>
          </p:cNvSpPr>
          <p:nvPr>
            <p:ph type="title"/>
          </p:nvPr>
        </p:nvSpPr>
        <p:spPr>
          <a:xfrm>
            <a:off x="838200" y="365126"/>
            <a:ext cx="10515600" cy="679904"/>
          </a:xfrm>
        </p:spPr>
        <p:txBody>
          <a:bodyPr>
            <a:normAutofit fontScale="90000"/>
          </a:bodyPr>
          <a:lstStyle/>
          <a:p>
            <a:pPr algn="ctr"/>
            <a:r>
              <a:rPr lang="fr-FR" sz="4400" b="1" dirty="0">
                <a:solidFill>
                  <a:srgbClr val="C00000"/>
                </a:solidFill>
                <a:effectLst/>
                <a:latin typeface="+mn-lt"/>
                <a:ea typeface="Times New Roman" panose="02020603050405020304" pitchFamily="18" charset="0"/>
              </a:rPr>
              <a:t>Le voyage d’Édouard en Irlande</a:t>
            </a:r>
            <a:endParaRPr lang="fr-FR" b="1" dirty="0">
              <a:latin typeface="+mn-lt"/>
            </a:endParaRPr>
          </a:p>
        </p:txBody>
      </p:sp>
      <p:sp>
        <p:nvSpPr>
          <p:cNvPr id="3" name="Espace réservé du contenu 2">
            <a:extLst>
              <a:ext uri="{FF2B5EF4-FFF2-40B4-BE49-F238E27FC236}">
                <a16:creationId xmlns:a16="http://schemas.microsoft.com/office/drawing/2014/main" id="{46CC584C-80ED-46C0-9A65-18117308BA73}"/>
              </a:ext>
            </a:extLst>
          </p:cNvPr>
          <p:cNvSpPr>
            <a:spLocks noGrp="1"/>
          </p:cNvSpPr>
          <p:nvPr>
            <p:ph idx="1"/>
          </p:nvPr>
        </p:nvSpPr>
        <p:spPr>
          <a:xfrm>
            <a:off x="418011" y="1045030"/>
            <a:ext cx="11325498" cy="5656216"/>
          </a:xfrm>
        </p:spPr>
        <p:txBody>
          <a:bodyPr>
            <a:normAutofit fontScale="40000" lnSpcReduction="20000"/>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indent="0" algn="just">
              <a:lnSpc>
                <a:spcPct val="150000"/>
              </a:lnSpc>
              <a:buNone/>
            </a:pPr>
            <a:endParaRPr lang="fr-FR" sz="1800" dirty="0">
              <a:solidFill>
                <a:srgbClr val="000000"/>
              </a:solidFill>
              <a:latin typeface="Garamond" panose="02020404030301010803" pitchFamily="18" charset="0"/>
              <a:ea typeface="Times New Roman" panose="02020603050405020304" pitchFamily="18" charset="0"/>
            </a:endParaRPr>
          </a:p>
          <a:p>
            <a:pPr indent="0" algn="just">
              <a:lnSpc>
                <a:spcPct val="150000"/>
              </a:lnSpc>
              <a:buNone/>
            </a:pPr>
            <a:endParaRPr lang="fr-FR" sz="1800"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1800" dirty="0">
              <a:solidFill>
                <a:srgbClr val="000000"/>
              </a:solidFill>
              <a:effectLst/>
              <a:latin typeface="Garamond" panose="02020404030301010803" pitchFamily="18" charset="0"/>
              <a:ea typeface="Times New Roman" panose="02020603050405020304" pitchFamily="18" charset="0"/>
            </a:endParaRPr>
          </a:p>
          <a:p>
            <a:pPr indent="0" algn="just">
              <a:lnSpc>
                <a:spcPct val="150000"/>
              </a:lnSpc>
              <a:buNone/>
            </a:pPr>
            <a:endParaRPr lang="fr-FR" sz="2500" b="1" dirty="0">
              <a:solidFill>
                <a:srgbClr val="000000"/>
              </a:solidFill>
              <a:effectLst/>
              <a:ea typeface="Times New Roman" panose="02020603050405020304" pitchFamily="18" charset="0"/>
            </a:endParaRPr>
          </a:p>
          <a:p>
            <a:pPr indent="0" algn="just">
              <a:lnSpc>
                <a:spcPct val="150000"/>
              </a:lnSpc>
              <a:buNone/>
            </a:pPr>
            <a:endParaRPr lang="fr-FR" sz="2500" b="1" dirty="0">
              <a:solidFill>
                <a:srgbClr val="0070C0"/>
              </a:solidFill>
              <a:effectLst/>
              <a:ea typeface="Times New Roman" panose="02020603050405020304" pitchFamily="18" charset="0"/>
            </a:endParaRPr>
          </a:p>
          <a:p>
            <a:pPr indent="0" algn="just">
              <a:lnSpc>
                <a:spcPct val="150000"/>
              </a:lnSpc>
              <a:buNone/>
            </a:pPr>
            <a:endParaRPr lang="fr-FR" sz="2500" b="1" dirty="0">
              <a:solidFill>
                <a:srgbClr val="0070C0"/>
              </a:solidFill>
              <a:effectLst/>
              <a:ea typeface="Times New Roman" panose="02020603050405020304" pitchFamily="18" charset="0"/>
            </a:endParaRPr>
          </a:p>
          <a:p>
            <a:pPr indent="0" algn="just">
              <a:lnSpc>
                <a:spcPct val="150000"/>
              </a:lnSpc>
              <a:buNone/>
            </a:pPr>
            <a:r>
              <a:rPr lang="fr-FR" sz="3500" b="1" dirty="0">
                <a:solidFill>
                  <a:srgbClr val="0070C0"/>
                </a:solidFill>
                <a:effectLst/>
                <a:ea typeface="Times New Roman" panose="02020603050405020304" pitchFamily="18" charset="0"/>
              </a:rPr>
              <a:t>Frontispice du lire d’Édouard de Tocqueville</a:t>
            </a:r>
          </a:p>
          <a:p>
            <a:pPr indent="0" algn="just">
              <a:lnSpc>
                <a:spcPct val="150000"/>
              </a:lnSpc>
              <a:buNone/>
            </a:pPr>
            <a:endParaRPr lang="fr-FR" sz="2500" b="1" dirty="0">
              <a:solidFill>
                <a:srgbClr val="0070C0"/>
              </a:solidFill>
              <a:effectLst/>
              <a:ea typeface="Times New Roman" panose="02020603050405020304" pitchFamily="18" charset="0"/>
            </a:endParaRPr>
          </a:p>
          <a:p>
            <a:pPr indent="180340" algn="ctr">
              <a:lnSpc>
                <a:spcPct val="150000"/>
              </a:lnSpc>
            </a:pPr>
            <a:r>
              <a:rPr lang="fr-FR" sz="1800" b="1" dirty="0">
                <a:solidFill>
                  <a:srgbClr val="000000"/>
                </a:solidFill>
                <a:effectLst/>
                <a:latin typeface="Garamond" panose="02020404030301010803" pitchFamily="18" charset="0"/>
                <a:ea typeface="Times New Roman" panose="02020603050405020304" pitchFamily="18" charset="0"/>
              </a:rPr>
              <a:t> </a:t>
            </a:r>
            <a:endParaRPr lang="fr-FR" dirty="0"/>
          </a:p>
        </p:txBody>
      </p:sp>
      <p:pic>
        <p:nvPicPr>
          <p:cNvPr id="4" name="Image 3">
            <a:extLst>
              <a:ext uri="{FF2B5EF4-FFF2-40B4-BE49-F238E27FC236}">
                <a16:creationId xmlns:a16="http://schemas.microsoft.com/office/drawing/2014/main" id="{087166AA-8346-A134-DBEE-735D4C0F6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545" y="1201784"/>
            <a:ext cx="5756910" cy="4231640"/>
          </a:xfrm>
          <a:prstGeom prst="rect">
            <a:avLst/>
          </a:prstGeom>
        </p:spPr>
      </p:pic>
    </p:spTree>
    <p:extLst>
      <p:ext uri="{BB962C8B-B14F-4D97-AF65-F5344CB8AC3E}">
        <p14:creationId xmlns:p14="http://schemas.microsoft.com/office/powerpoint/2010/main" val="4442186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5490</Words>
  <Application>Microsoft Macintosh PowerPoint</Application>
  <PresentationFormat>Grand écran</PresentationFormat>
  <Paragraphs>233</Paragraphs>
  <Slides>45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Arial</vt:lpstr>
      <vt:lpstr>Calibri</vt:lpstr>
      <vt:lpstr>Calibri Light</vt:lpstr>
      <vt:lpstr>Garamond</vt:lpstr>
      <vt:lpstr>Helvetica</vt:lpstr>
      <vt:lpstr>Times New Roman</vt:lpstr>
      <vt:lpstr>Thème Office</vt:lpstr>
      <vt:lpstr>Rencontres Départementales de l’Histoire     </vt:lpstr>
      <vt:lpstr> Édouard et Alexis de Tocqueville en Irlande </vt:lpstr>
      <vt:lpstr>Édouard et Alexis de Tocqueville en Irlande</vt:lpstr>
      <vt:lpstr>Le voyage d’Édouard en Irlande</vt:lpstr>
      <vt:lpstr>Le voyage d’Édouard en Irlande</vt:lpstr>
      <vt:lpstr>Le voyage d’Édouard en Irlande</vt:lpstr>
      <vt:lpstr>Le voyage d’Édouard en Irlande</vt:lpstr>
      <vt:lpstr>Le voyage d’Édouard en Irlande</vt:lpstr>
      <vt:lpstr>Le voyage d’Édouard en Irlande</vt:lpstr>
      <vt:lpstr>Le voyage d’Édouard en Irlande</vt:lpstr>
      <vt:lpstr>Le voyage d’Édouard en Irlande Carte de l’itinéraire suivi par Édouard et ses trois compagnons, 29 juillet-6 août 1824</vt:lpstr>
      <vt:lpstr>Le voyage d’Édouard en Irlande</vt:lpstr>
      <vt:lpstr>Le voyage d’Édouard en Irlande La Chaussée des Géants près de Bushmill, dans le comté d’Antrim, de grandes colonnes de basalte jaillissant de la mer, dans un fameux site géologique. </vt:lpstr>
      <vt:lpstr>Le voyage d’Édouard en Irlande  Le promontoire de Fair Head, l’île de Carick a rede, que l’on peut atteindre par un minuscule pont de trois cordes, excessivement dangereux à traverser.</vt:lpstr>
      <vt:lpstr>Le voyage d’Édouard en Irlande</vt:lpstr>
      <vt:lpstr>Le voyage d’Édouard en Irlande</vt:lpstr>
      <vt:lpstr>Le voyage d’Édouard en Irlande</vt:lpstr>
      <vt:lpstr> Les leçons d’un voyage </vt:lpstr>
      <vt:lpstr>Le voyage d’Alexis de Tocqueville en Irlande, 6 juillet-16 août 1835 I Les conditions du voyage</vt:lpstr>
      <vt:lpstr>Le voyage d’Alexis de Tocqueville en Irlande, 6 juillet-16 août 1835 I Les conditions du voyage</vt:lpstr>
      <vt:lpstr>Le voyage d’Alexis de Tocqueville en Irlande, 6 juillet-16 août 1835 Les lettres de recommandation et les interlocuteurs rencontrés pendant le voyage</vt:lpstr>
      <vt:lpstr>Le voyage d’Alexis de Tocqueville en Irlande, 6 juillet-16 août 1835 Les lettres de recommandation et les interlocuteurs rencontrés pendant le voyage</vt:lpstr>
      <vt:lpstr>Le voyage d’Alexis de Tocqueville en Irlande, 6 juillet-16 août 1835 II L’itinéraire </vt:lpstr>
      <vt:lpstr>Le voyage d’Alexis de Tocqueville en Irlande, 6 juillet-16 août 1835 II L’itinéraire </vt:lpstr>
      <vt:lpstr>Le voyage d’Alexis de Tocqueville en Irlande, 6 juillet-16 août 1835 II L’itinéraire </vt:lpstr>
      <vt:lpstr>Le voyage d’Alexis de Tocqueville en Irlande, 6 juillet-16 août 1835 III Un pays sous domination, totalement divisé, une situation coloniale</vt:lpstr>
      <vt:lpstr>Le voyage d’Alexis de Tocqueville en Irlande, 6 juillet-16 août 1835 III Un pays sous domination, totalement divisé, une situation coloniale</vt:lpstr>
      <vt:lpstr>Le voyage d’Alexis de Tocqueville en Irlande, 6 juillet-16 août 1835 IV La cause première de tous les maux, la question de la propriété de la terre par l’aristocratie protestante </vt:lpstr>
      <vt:lpstr>Le voyage d’Alexis de Tocqueville en Irlande, 6 juillet-16 août 1835 IV La cause première de tous les maux, la question de la propriété de la terre par l’aristocratie protestante</vt:lpstr>
      <vt:lpstr>Le voyage d’Alexis de Tocqueville en Irlande, 6 juillet-16 août 1835 IV La cause première de tous les maux, la question de la propriété de la terre par l’aristocratie protestante</vt:lpstr>
      <vt:lpstr>Le voyage d’Alexis de Tocqueville en Irlande, 6 juillet-16 août 1835 IV La cause première de tous les maux, la question de la propriété de la terre par l’aristocratie protestante</vt:lpstr>
      <vt:lpstr>Le voyage d’Alexis de Tocqueville en Irlande, 6 juillet-16 août 1835 IV La cause première de tous les maux, la question de la propriété de la terre par l’aristocratie protestante</vt:lpstr>
      <vt:lpstr>Le voyage d’Alexis de Tocqueville en Irlande, 6 juillet-16 août 1835 IV La cause première de tous les maux, la question de la propriété de la terre par l’aristocratie protestante</vt:lpstr>
      <vt:lpstr>Le voyage d’Alexis de Tocqueville en Irlande, 6 juillet-16 août 1835 IV La cause première de tous les maux, la question de la propriété de la terre par l’aristocratie protestante</vt:lpstr>
      <vt:lpstr>Le voyage d’Alexis de Tocqueville en Irlande, 6 juillet-16 août 1835 V Les habitants : une aristocratie riche et égoïste, des paysans misérables, pas de classe moyenne.  Une population misérable, semi-barbare, mais des individus doux et charitables capables d’explosions considérables qui causent nombre de morts violentes  </vt:lpstr>
      <vt:lpstr>Le voyage d’Alexis de Tocqueville en Irlande, 6 juillet-16 août 1835 V Les habitants : une aristocratie riche et égoïste, des paysans misérables, pas de classe moyenne.  Une population misérable, semi-barbare, mais des individus doux et charitables capables d’explosions considérables qui causent nombre de morts violentes </vt:lpstr>
      <vt:lpstr>Le voyage d’Alexis de Tocqueville en Irlande, 6 juillet-16 août 1835 V Les habitants : une aristocratie riche et égoïste, des paysans misérables, pas de classe moyenne.  Une population misérable, semi-barbare, mais des individus doux et charitables capables d’explosions considérables qui causent nombre de morts violentes </vt:lpstr>
      <vt:lpstr>Le voyage d’Alexis de Tocqueville en Irlande, 6 juillet-16 août 1835 V Les habitants : une aristocratie riche et égoïste, des paysans misérables, pas de classe moyenne.  Une population misérable, semi-barbare, mais des individus doux et charitables capables d’explosions considérables qui causent nombre de morts violentes </vt:lpstr>
      <vt:lpstr>Le voyage d’Alexis de Tocqueville en Irlande, 6 juillet-16 août 1835 VI  L’école et la justice</vt:lpstr>
      <vt:lpstr>Le voyage d’Alexis de Tocqueville en Irlande, 6 juillet-16 août 1835 VI  L’école et la justice</vt:lpstr>
      <vt:lpstr>Le voyage d’Alexis de Tocqueville en Irlande, 6 juillet-16 août 1835 VI  L’école et la justice</vt:lpstr>
      <vt:lpstr>Le voyage d’Alexis de Tocqueville en Irlande, 6 juillet-16 août 1835 VI  L’école et la justice</vt:lpstr>
      <vt:lpstr>Le voyage d’Alexis de Tocqueville en Irlande, 6 juillet-16 août 1835 O’Connell</vt:lpstr>
      <vt:lpstr>Le voyage d’Alexis de Tocqueville en Irlande, 6 juillet-16 août 1835 O’Connell</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Rencontres Départementales de l’Histoire</dc:title>
  <dc:creator>FORGET FORGET</dc:creator>
  <cp:lastModifiedBy>Microsoft Office User</cp:lastModifiedBy>
  <cp:revision>26</cp:revision>
  <dcterms:created xsi:type="dcterms:W3CDTF">2023-11-19T11:39:39Z</dcterms:created>
  <dcterms:modified xsi:type="dcterms:W3CDTF">2023-11-24T22:13:23Z</dcterms:modified>
</cp:coreProperties>
</file>